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 id="2147483652" r:id="rId2"/>
  </p:sldMasterIdLst>
  <p:notesMasterIdLst>
    <p:notesMasterId r:id="rId54"/>
  </p:notesMasterIdLst>
  <p:sldIdLst>
    <p:sldId id="256" r:id="rId3"/>
    <p:sldId id="257" r:id="rId4"/>
    <p:sldId id="258" r:id="rId5"/>
    <p:sldId id="311" r:id="rId6"/>
    <p:sldId id="259" r:id="rId7"/>
    <p:sldId id="260" r:id="rId8"/>
    <p:sldId id="264" r:id="rId9"/>
    <p:sldId id="312" r:id="rId10"/>
    <p:sldId id="318" r:id="rId11"/>
    <p:sldId id="319" r:id="rId12"/>
    <p:sldId id="320" r:id="rId13"/>
    <p:sldId id="265" r:id="rId14"/>
    <p:sldId id="282" r:id="rId15"/>
    <p:sldId id="326" r:id="rId16"/>
    <p:sldId id="321" r:id="rId17"/>
    <p:sldId id="322" r:id="rId18"/>
    <p:sldId id="323" r:id="rId19"/>
    <p:sldId id="324" r:id="rId20"/>
    <p:sldId id="325" r:id="rId21"/>
    <p:sldId id="293" r:id="rId22"/>
    <p:sldId id="283" r:id="rId23"/>
    <p:sldId id="284" r:id="rId24"/>
    <p:sldId id="294" r:id="rId25"/>
    <p:sldId id="285" r:id="rId26"/>
    <p:sldId id="292" r:id="rId27"/>
    <p:sldId id="286" r:id="rId28"/>
    <p:sldId id="295" r:id="rId29"/>
    <p:sldId id="287" r:id="rId30"/>
    <p:sldId id="288" r:id="rId31"/>
    <p:sldId id="289" r:id="rId32"/>
    <p:sldId id="290" r:id="rId33"/>
    <p:sldId id="298" r:id="rId34"/>
    <p:sldId id="327" r:id="rId35"/>
    <p:sldId id="328" r:id="rId36"/>
    <p:sldId id="291" r:id="rId37"/>
    <p:sldId id="300" r:id="rId38"/>
    <p:sldId id="301" r:id="rId39"/>
    <p:sldId id="302" r:id="rId40"/>
    <p:sldId id="303" r:id="rId41"/>
    <p:sldId id="307" r:id="rId42"/>
    <p:sldId id="306" r:id="rId43"/>
    <p:sldId id="308" r:id="rId44"/>
    <p:sldId id="330" r:id="rId45"/>
    <p:sldId id="331" r:id="rId46"/>
    <p:sldId id="332" r:id="rId47"/>
    <p:sldId id="333" r:id="rId48"/>
    <p:sldId id="310" r:id="rId49"/>
    <p:sldId id="309" r:id="rId50"/>
    <p:sldId id="329" r:id="rId51"/>
    <p:sldId id="334" r:id="rId52"/>
    <p:sldId id="274" r:id="rId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D8A6F342-7F3D-4B23-977A-1B880A59A564}">
  <a:tblStyle styleId="{D8A6F342-7F3D-4B23-977A-1B880A59A56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14" d="100"/>
          <a:sy n="114" d="100"/>
        </p:scale>
        <p:origin x="59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3" name="Shape 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47" name="Shape 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87170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47" name="Shape 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339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1746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146" name="Shape 1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21196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47" name="Shape 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5925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38" name="Shape 3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055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8538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53" name="Shape 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7164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53" name="Shape 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154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9" name="Shape 2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5558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65" name="Shape 6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8645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73" name="Shape 7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0246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81" name="Shape 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3715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88" name="Shape 8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9779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84" name="Shape 8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5440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146" name="Shape 1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2922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146" name="Shape 1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7239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95" name="Shape 9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71686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197" name="Shape 1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Shape 3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35" name="Shape 3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Shape 5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14403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41" name="Shape 4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47" name="Shape 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47" name="Shape 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9525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47" name="Shape 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4250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57200" y="205978"/>
            <a:ext cx="8229600" cy="857251"/>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Font typeface="Arial"/>
              <a:buNone/>
              <a:defRPr sz="1400"/>
            </a:lvl2pPr>
            <a:lvl3pPr lvl="2">
              <a:spcBef>
                <a:spcPts val="0"/>
              </a:spcBef>
              <a:spcAft>
                <a:spcPts val="0"/>
              </a:spcAft>
              <a:buSzPts val="1100"/>
              <a:buFont typeface="Arial"/>
              <a:buNone/>
              <a:defRPr sz="1400"/>
            </a:lvl3pPr>
            <a:lvl4pPr lvl="3">
              <a:spcBef>
                <a:spcPts val="0"/>
              </a:spcBef>
              <a:spcAft>
                <a:spcPts val="0"/>
              </a:spcAft>
              <a:buSzPts val="1100"/>
              <a:buFont typeface="Arial"/>
              <a:buNone/>
              <a:defRPr sz="1400"/>
            </a:lvl4pPr>
            <a:lvl5pPr lvl="4">
              <a:spcBef>
                <a:spcPts val="0"/>
              </a:spcBef>
              <a:spcAft>
                <a:spcPts val="0"/>
              </a:spcAft>
              <a:buSzPts val="1100"/>
              <a:buFont typeface="Arial"/>
              <a:buNone/>
              <a:defRPr sz="1400"/>
            </a:lvl5pPr>
            <a:lvl6pPr lvl="5">
              <a:spcBef>
                <a:spcPts val="0"/>
              </a:spcBef>
              <a:spcAft>
                <a:spcPts val="0"/>
              </a:spcAft>
              <a:buSzPts val="1100"/>
              <a:buFont typeface="Arial"/>
              <a:buNone/>
              <a:defRPr sz="1400"/>
            </a:lvl6pPr>
            <a:lvl7pPr lvl="6">
              <a:spcBef>
                <a:spcPts val="0"/>
              </a:spcBef>
              <a:spcAft>
                <a:spcPts val="0"/>
              </a:spcAft>
              <a:buSzPts val="1100"/>
              <a:buFont typeface="Arial"/>
              <a:buNone/>
              <a:defRPr sz="1400"/>
            </a:lvl7pPr>
            <a:lvl8pPr lvl="7">
              <a:spcBef>
                <a:spcPts val="0"/>
              </a:spcBef>
              <a:spcAft>
                <a:spcPts val="0"/>
              </a:spcAft>
              <a:buSzPts val="1100"/>
              <a:buFont typeface="Arial"/>
              <a:buNone/>
              <a:defRPr sz="1400"/>
            </a:lvl8pPr>
            <a:lvl9pPr lvl="8">
              <a:spcBef>
                <a:spcPts val="0"/>
              </a:spcBef>
              <a:spcAft>
                <a:spcPts val="0"/>
              </a:spcAft>
              <a:buSzPts val="1100"/>
              <a:buFont typeface="Arial"/>
              <a:buNone/>
              <a:defRPr sz="1400"/>
            </a:lvl9pPr>
          </a:lstStyle>
          <a:p>
            <a:endParaRPr/>
          </a:p>
        </p:txBody>
      </p:sp>
      <p:sp>
        <p:nvSpPr>
          <p:cNvPr id="20" name="Shape 20"/>
          <p:cNvSpPr txBox="1">
            <a:spLocks noGrp="1"/>
          </p:cNvSpPr>
          <p:nvPr>
            <p:ph type="sldNum" idx="12"/>
          </p:nvPr>
        </p:nvSpPr>
        <p:spPr>
          <a:xfrm>
            <a:off x="8508794" y="4775836"/>
            <a:ext cx="178007" cy="173355"/>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Shape 6"/>
          <p:cNvSpPr/>
          <p:nvPr/>
        </p:nvSpPr>
        <p:spPr>
          <a:xfrm rot="10800000" flipH="1">
            <a:off x="0" y="4333875"/>
            <a:ext cx="9144000" cy="38100"/>
          </a:xfrm>
          <a:prstGeom prst="rect">
            <a:avLst/>
          </a:prstGeom>
          <a:solidFill>
            <a:srgbClr val="FFCC00"/>
          </a:solidFill>
          <a:ln>
            <a:noFill/>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7" name="Shape 7" descr="Small Use Shield_GoldOnTrans.eps"/>
          <p:cNvPicPr preferRelativeResize="0"/>
          <p:nvPr/>
        </p:nvPicPr>
        <p:blipFill rotWithShape="1">
          <a:blip r:embed="rId3">
            <a:alphaModFix/>
          </a:blip>
          <a:srcRect/>
          <a:stretch/>
        </p:blipFill>
        <p:spPr>
          <a:xfrm>
            <a:off x="8201027" y="178595"/>
            <a:ext cx="561179" cy="561179"/>
          </a:xfrm>
          <a:prstGeom prst="rect">
            <a:avLst/>
          </a:prstGeom>
          <a:noFill/>
          <a:ln>
            <a:noFill/>
          </a:ln>
        </p:spPr>
      </p:pic>
      <p:pic>
        <p:nvPicPr>
          <p:cNvPr id="8" name="Shape 8" descr="1-lineWordmark_GoldOnCard_NoBG.eps"/>
          <p:cNvPicPr preferRelativeResize="0"/>
          <p:nvPr/>
        </p:nvPicPr>
        <p:blipFill rotWithShape="1">
          <a:blip r:embed="rId4">
            <a:alphaModFix/>
          </a:blip>
          <a:srcRect/>
          <a:stretch/>
        </p:blipFill>
        <p:spPr>
          <a:xfrm>
            <a:off x="6997700" y="4846522"/>
            <a:ext cx="1366594" cy="116116"/>
          </a:xfrm>
          <a:prstGeom prst="rect">
            <a:avLst/>
          </a:prstGeom>
          <a:noFill/>
          <a:ln>
            <a:noFill/>
          </a:ln>
        </p:spPr>
      </p:pic>
      <p:pic>
        <p:nvPicPr>
          <p:cNvPr id="9" name="Shape 9" descr="Formal_Viterbi_GoldOnCard_NoBG.eps"/>
          <p:cNvPicPr preferRelativeResize="0"/>
          <p:nvPr/>
        </p:nvPicPr>
        <p:blipFill rotWithShape="1">
          <a:blip r:embed="rId5">
            <a:alphaModFix/>
          </a:blip>
          <a:srcRect/>
          <a:stretch/>
        </p:blipFill>
        <p:spPr>
          <a:xfrm>
            <a:off x="292102" y="4603732"/>
            <a:ext cx="1306266" cy="3525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Shape 12"/>
          <p:cNvSpPr/>
          <p:nvPr/>
        </p:nvSpPr>
        <p:spPr>
          <a:xfrm>
            <a:off x="0" y="4352925"/>
            <a:ext cx="9144000" cy="789539"/>
          </a:xfrm>
          <a:prstGeom prst="rect">
            <a:avLst/>
          </a:prstGeom>
          <a:solidFill>
            <a:schemeClr val="dk1"/>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Shape 13"/>
          <p:cNvSpPr/>
          <p:nvPr/>
        </p:nvSpPr>
        <p:spPr>
          <a:xfrm rot="10800000" flipH="1">
            <a:off x="0" y="4333875"/>
            <a:ext cx="9144000" cy="38100"/>
          </a:xfrm>
          <a:prstGeom prst="rect">
            <a:avLst/>
          </a:prstGeom>
          <a:solidFill>
            <a:srgbClr val="FFCC00"/>
          </a:solidFill>
          <a:ln>
            <a:noFill/>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4" name="Shape 14" descr="Small Use Shield_GoldOnTrans.eps"/>
          <p:cNvPicPr preferRelativeResize="0"/>
          <p:nvPr/>
        </p:nvPicPr>
        <p:blipFill rotWithShape="1">
          <a:blip r:embed="rId4">
            <a:alphaModFix/>
          </a:blip>
          <a:srcRect/>
          <a:stretch/>
        </p:blipFill>
        <p:spPr>
          <a:xfrm>
            <a:off x="8201027" y="178595"/>
            <a:ext cx="561179" cy="561179"/>
          </a:xfrm>
          <a:prstGeom prst="rect">
            <a:avLst/>
          </a:prstGeom>
          <a:noFill/>
          <a:ln>
            <a:noFill/>
          </a:ln>
        </p:spPr>
      </p:pic>
      <p:pic>
        <p:nvPicPr>
          <p:cNvPr id="15" name="Shape 15" descr="1-lineWordmark_GoldOnCard_NoBG.eps"/>
          <p:cNvPicPr preferRelativeResize="0"/>
          <p:nvPr/>
        </p:nvPicPr>
        <p:blipFill rotWithShape="1">
          <a:blip r:embed="rId5">
            <a:alphaModFix/>
          </a:blip>
          <a:srcRect/>
          <a:stretch/>
        </p:blipFill>
        <p:spPr>
          <a:xfrm>
            <a:off x="6997700" y="4846522"/>
            <a:ext cx="1366594" cy="116116"/>
          </a:xfrm>
          <a:prstGeom prst="rect">
            <a:avLst/>
          </a:prstGeom>
          <a:noFill/>
          <a:ln>
            <a:noFill/>
          </a:ln>
        </p:spPr>
      </p:pic>
      <p:pic>
        <p:nvPicPr>
          <p:cNvPr id="16" name="Shape 16" descr="Formal_Viterbi_GoldOnCard_NoBG.eps"/>
          <p:cNvPicPr preferRelativeResize="0"/>
          <p:nvPr/>
        </p:nvPicPr>
        <p:blipFill rotWithShape="1">
          <a:blip r:embed="rId6">
            <a:alphaModFix/>
          </a:blip>
          <a:srcRect/>
          <a:stretch/>
        </p:blipFill>
        <p:spPr>
          <a:xfrm>
            <a:off x="292102" y="4603732"/>
            <a:ext cx="1306266" cy="3525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Precision_(information_retrieval)" TargetMode="External"/><Relationship Id="rId7" Type="http://schemas.openxmlformats.org/officeDocument/2006/relationships/hyperlink" Target="https://en.wikipedia.org/wiki/False_positive_rat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en.wikipedia.org/wiki/True_positive_rate" TargetMode="External"/><Relationship Id="rId5" Type="http://schemas.openxmlformats.org/officeDocument/2006/relationships/hyperlink" Target="https://en.wikipedia.org/wiki/Precision_and_recall" TargetMode="External"/><Relationship Id="rId4" Type="http://schemas.openxmlformats.org/officeDocument/2006/relationships/hyperlink" Target="https://en.wikipedia.org/wiki/Recall_(information_retrieva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44.wmf"/><Relationship Id="rId5" Type="http://schemas.openxmlformats.org/officeDocument/2006/relationships/oleObject" Target="../embeddings/oleObject1.bin"/><Relationship Id="rId4" Type="http://schemas.openxmlformats.org/officeDocument/2006/relationships/image" Target="../media/image4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www.uptodate.com/contents/liver-transplantation-donor-selection/" TargetMode="External"/><Relationship Id="rId3" Type="http://schemas.openxmlformats.org/officeDocument/2006/relationships/hyperlink" Target="https://www.uptodate.com/contents/liver-transplantation-donor-selection" TargetMode="External"/><Relationship Id="rId7" Type="http://schemas.openxmlformats.org/officeDocument/2006/relationships/hyperlink" Target="https://www.omicsonline.org/open-access/artificial-neural-networks-in-prediction-of-patient-survival-after-liver-transplantation-2157-7420-1000215.php?aid=67545" TargetMode="External"/><Relationship Id="rId2" Type="http://schemas.openxmlformats.org/officeDocument/2006/relationships/hyperlink" Target="https://www.uptodate.com/contents/model-for-end-stage-liver-disease-meld" TargetMode="External"/><Relationship Id="rId1" Type="http://schemas.openxmlformats.org/officeDocument/2006/relationships/slideLayout" Target="../slideLayouts/slideLayout3.xml"/><Relationship Id="rId6" Type="http://schemas.openxmlformats.org/officeDocument/2006/relationships/hyperlink" Target="https://pdfs.semanticscholar.org/c5a9/67eaded74a9fc414de4ad5120b0b66acd2c3.pdf" TargetMode="External"/><Relationship Id="rId5" Type="http://schemas.openxmlformats.org/officeDocument/2006/relationships/hyperlink" Target="https://www.uptodate.com/contents/model-for-end-stage-liver-disease-me" TargetMode="External"/><Relationship Id="rId4" Type="http://schemas.openxmlformats.org/officeDocument/2006/relationships/hyperlink" Target="http://primarycare.imedpub.com/machine-learning-in-the-prediction-of-costs-forliver-transplantation.php?aid=20930" TargetMode="External"/><Relationship Id="rId9" Type="http://schemas.openxmlformats.org/officeDocument/2006/relationships/hyperlink" Target="https://doi.org/10.1371/journal.pone.0186301"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Shape 25"/>
          <p:cNvSpPr txBox="1"/>
          <p:nvPr/>
        </p:nvSpPr>
        <p:spPr>
          <a:xfrm>
            <a:off x="83175" y="448045"/>
            <a:ext cx="9129300" cy="16503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2"/>
              </a:buClr>
              <a:buSzPts val="3200"/>
              <a:buFont typeface="Arial"/>
              <a:buNone/>
            </a:pPr>
            <a:r>
              <a:rPr lang="en" sz="3200" b="1" i="0" u="none" strike="noStrike" cap="none" dirty="0">
                <a:solidFill>
                  <a:schemeClr val="lt2"/>
                </a:solidFill>
                <a:latin typeface="Arial"/>
                <a:ea typeface="Arial"/>
                <a:cs typeface="Arial"/>
                <a:sym typeface="Arial"/>
              </a:rPr>
              <a:t>INF 560 -  Project </a:t>
            </a:r>
            <a:r>
              <a:rPr lang="en-US" sz="3200" b="1" i="0" u="none" strike="noStrike" cap="none" dirty="0">
                <a:solidFill>
                  <a:schemeClr val="lt2"/>
                </a:solidFill>
                <a:latin typeface="Arial"/>
                <a:ea typeface="Arial"/>
                <a:cs typeface="Arial"/>
                <a:sym typeface="Arial"/>
              </a:rPr>
              <a:t>Presentation</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2400"/>
              <a:buFont typeface="Calibri"/>
              <a:buNone/>
            </a:pPr>
            <a:r>
              <a:rPr lang="en" sz="2400" b="1" i="0" u="none" strike="noStrike" cap="none" dirty="0">
                <a:solidFill>
                  <a:schemeClr val="lt1"/>
                </a:solidFill>
                <a:latin typeface="Calibri"/>
                <a:ea typeface="Calibri"/>
                <a:cs typeface="Calibri"/>
                <a:sym typeface="Calibri"/>
              </a:rPr>
              <a:t>Prediction model for liver transplantation surgery</a:t>
            </a:r>
            <a:br>
              <a:rPr lang="en" sz="4400" b="0" i="0" u="none" strike="noStrike" cap="none" dirty="0">
                <a:solidFill>
                  <a:schemeClr val="lt2"/>
                </a:solidFill>
                <a:latin typeface="Arial"/>
                <a:ea typeface="Arial"/>
                <a:cs typeface="Arial"/>
                <a:sym typeface="Arial"/>
              </a:rPr>
            </a:br>
            <a:endParaRPr sz="2750" b="0" i="0" u="none" strike="noStrike" cap="none" dirty="0">
              <a:solidFill>
                <a:schemeClr val="lt2"/>
              </a:solidFill>
              <a:latin typeface="Arial"/>
              <a:ea typeface="Arial"/>
              <a:cs typeface="Arial"/>
              <a:sym typeface="Arial"/>
            </a:endParaRPr>
          </a:p>
        </p:txBody>
      </p:sp>
      <p:sp>
        <p:nvSpPr>
          <p:cNvPr id="26" name="Shape 26"/>
          <p:cNvSpPr txBox="1"/>
          <p:nvPr/>
        </p:nvSpPr>
        <p:spPr>
          <a:xfrm>
            <a:off x="-99237" y="1618061"/>
            <a:ext cx="9129300" cy="29823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400"/>
              <a:buFont typeface="Arial"/>
              <a:buNone/>
            </a:pPr>
            <a:r>
              <a:rPr lang="en" sz="2400" b="0" i="1" u="none" strike="noStrike" cap="none" dirty="0">
                <a:solidFill>
                  <a:schemeClr val="lt1"/>
                </a:solidFill>
                <a:latin typeface="Times New Roman"/>
                <a:ea typeface="Times New Roman"/>
                <a:cs typeface="Times New Roman"/>
                <a:sym typeface="Times New Roman"/>
              </a:rPr>
              <a:t>Presented By:</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480"/>
              </a:spcBef>
              <a:spcAft>
                <a:spcPts val="0"/>
              </a:spcAft>
              <a:buClr>
                <a:schemeClr val="lt1"/>
              </a:buClr>
              <a:buSzPts val="2400"/>
              <a:buFont typeface="Arial"/>
              <a:buNone/>
            </a:pPr>
            <a:r>
              <a:rPr lang="en" sz="2400" b="0" i="1" u="none" strike="noStrike" cap="none" dirty="0">
                <a:solidFill>
                  <a:schemeClr val="lt1"/>
                </a:solidFill>
                <a:latin typeface="Times New Roman"/>
                <a:ea typeface="Times New Roman"/>
                <a:cs typeface="Times New Roman"/>
                <a:sym typeface="Times New Roman"/>
              </a:rPr>
              <a:t>Aibo Sun</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480"/>
              </a:spcBef>
              <a:spcAft>
                <a:spcPts val="0"/>
              </a:spcAft>
              <a:buClr>
                <a:schemeClr val="lt1"/>
              </a:buClr>
              <a:buSzPts val="2400"/>
              <a:buFont typeface="Arial"/>
              <a:buNone/>
            </a:pPr>
            <a:r>
              <a:rPr lang="en" sz="2400" b="0" i="1" u="none" strike="noStrike" cap="none" dirty="0">
                <a:solidFill>
                  <a:schemeClr val="lt1"/>
                </a:solidFill>
                <a:latin typeface="Times New Roman"/>
                <a:ea typeface="Times New Roman"/>
                <a:cs typeface="Times New Roman"/>
                <a:sym typeface="Times New Roman"/>
              </a:rPr>
              <a:t>Rasika Guru</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480"/>
              </a:spcBef>
              <a:spcAft>
                <a:spcPts val="0"/>
              </a:spcAft>
              <a:buClr>
                <a:schemeClr val="lt1"/>
              </a:buClr>
              <a:buSzPts val="2400"/>
              <a:buFont typeface="Arial"/>
              <a:buNone/>
            </a:pPr>
            <a:r>
              <a:rPr lang="en" sz="2400" b="0" i="1" u="none" strike="noStrike" cap="none" dirty="0">
                <a:solidFill>
                  <a:schemeClr val="lt1"/>
                </a:solidFill>
                <a:latin typeface="Times New Roman"/>
                <a:ea typeface="Times New Roman"/>
                <a:cs typeface="Times New Roman"/>
                <a:sym typeface="Times New Roman"/>
              </a:rPr>
              <a:t>Roshani Mangalore</a:t>
            </a:r>
            <a:endParaRPr sz="2400" b="0" i="1" u="none" strike="noStrike" cap="none" dirty="0">
              <a:solidFill>
                <a:schemeClr val="lt1"/>
              </a:solidFill>
              <a:latin typeface="Times New Roman"/>
              <a:ea typeface="Times New Roman"/>
              <a:cs typeface="Times New Roman"/>
              <a:sym typeface="Times New Roman"/>
            </a:endParaRPr>
          </a:p>
          <a:p>
            <a:pPr marL="0" marR="0" lvl="0" indent="0" algn="ctr" rtl="0">
              <a:lnSpc>
                <a:spcPct val="100000"/>
              </a:lnSpc>
              <a:spcBef>
                <a:spcPts val="480"/>
              </a:spcBef>
              <a:spcAft>
                <a:spcPts val="0"/>
              </a:spcAft>
              <a:buClr>
                <a:schemeClr val="lt1"/>
              </a:buClr>
              <a:buSzPts val="2400"/>
              <a:buFont typeface="Arial"/>
              <a:buNone/>
            </a:pPr>
            <a:r>
              <a:rPr lang="en" sz="2400" b="0" i="1" u="none" strike="noStrike" cap="none" dirty="0">
                <a:solidFill>
                  <a:schemeClr val="lt1"/>
                </a:solidFill>
                <a:latin typeface="Times New Roman"/>
                <a:ea typeface="Times New Roman"/>
                <a:cs typeface="Times New Roman"/>
                <a:sym typeface="Times New Roman"/>
              </a:rPr>
              <a:t>Team Name: Insight</a:t>
            </a:r>
            <a:endParaRPr sz="2400" b="0" i="1" u="none" strike="noStrike" cap="none" dirty="0">
              <a:solidFill>
                <a:schemeClr val="lt1"/>
              </a:solidFill>
              <a:latin typeface="Times New Roman"/>
              <a:ea typeface="Times New Roman"/>
              <a:cs typeface="Times New Roman"/>
              <a:sym typeface="Times New Roman"/>
            </a:endParaRPr>
          </a:p>
          <a:p>
            <a:pPr marL="0" marR="0" lvl="0" indent="0" algn="ctr" rtl="0">
              <a:lnSpc>
                <a:spcPct val="100000"/>
              </a:lnSpc>
              <a:spcBef>
                <a:spcPts val="480"/>
              </a:spcBef>
              <a:spcAft>
                <a:spcPts val="0"/>
              </a:spcAft>
              <a:buClr>
                <a:schemeClr val="lt1"/>
              </a:buClr>
              <a:buSzPts val="2400"/>
              <a:buFont typeface="Arial"/>
              <a:buNone/>
            </a:pPr>
            <a:r>
              <a:rPr lang="en" sz="2400" b="0" i="1" u="none" strike="noStrike" cap="none" dirty="0">
                <a:solidFill>
                  <a:schemeClr val="lt1"/>
                </a:solidFill>
                <a:latin typeface="Times New Roman"/>
                <a:ea typeface="Times New Roman"/>
                <a:cs typeface="Times New Roman"/>
                <a:sym typeface="Times New Roman"/>
              </a:rPr>
              <a:t>Date：</a:t>
            </a:r>
            <a:r>
              <a:rPr lang="en-US" sz="2400" i="1" dirty="0">
                <a:solidFill>
                  <a:schemeClr val="lt1"/>
                </a:solidFill>
                <a:latin typeface="Times New Roman"/>
                <a:ea typeface="Times New Roman"/>
                <a:cs typeface="Times New Roman"/>
                <a:sym typeface="Times New Roman"/>
              </a:rPr>
              <a:t>May 3</a:t>
            </a:r>
            <a:r>
              <a:rPr lang="en-US" sz="2400" i="1" baseline="30000" dirty="0">
                <a:solidFill>
                  <a:schemeClr val="lt1"/>
                </a:solidFill>
                <a:latin typeface="Times New Roman"/>
                <a:ea typeface="Times New Roman"/>
                <a:cs typeface="Times New Roman"/>
                <a:sym typeface="Times New Roman"/>
              </a:rPr>
              <a:t>rd</a:t>
            </a:r>
            <a:r>
              <a:rPr lang="en" sz="2400" i="1" dirty="0">
                <a:solidFill>
                  <a:schemeClr val="lt1"/>
                </a:solidFill>
                <a:latin typeface="Times New Roman"/>
                <a:ea typeface="Times New Roman"/>
                <a:cs typeface="Times New Roman"/>
                <a:sym typeface="Times New Roman"/>
              </a:rPr>
              <a:t>, </a:t>
            </a:r>
            <a:r>
              <a:rPr lang="en" sz="2400" b="0" i="1" u="none" strike="noStrike" cap="none" dirty="0">
                <a:solidFill>
                  <a:schemeClr val="lt1"/>
                </a:solidFill>
                <a:latin typeface="Times New Roman"/>
                <a:ea typeface="Times New Roman"/>
                <a:cs typeface="Times New Roman"/>
                <a:sym typeface="Times New Roman"/>
              </a:rPr>
              <a:t>2018</a:t>
            </a:r>
            <a:endParaRPr sz="2400" b="0" i="1" u="none" strike="noStrike" cap="none" dirty="0">
              <a:solidFill>
                <a:schemeClr val="lt1"/>
              </a:solidFill>
              <a:latin typeface="Times New Roman"/>
              <a:ea typeface="Times New Roman"/>
              <a:cs typeface="Times New Roman"/>
              <a:sym typeface="Times New Roman"/>
            </a:endParaRPr>
          </a:p>
        </p:txBody>
      </p:sp>
      <p:sp>
        <p:nvSpPr>
          <p:cNvPr id="6" name="Slide Number Placeholder 1">
            <a:extLst>
              <a:ext uri="{FF2B5EF4-FFF2-40B4-BE49-F238E27FC236}">
                <a16:creationId xmlns:a16="http://schemas.microsoft.com/office/drawing/2014/main" id="{24756125-DABA-4800-AFB7-501A48DA2371}"/>
              </a:ext>
            </a:extLst>
          </p:cNvPr>
          <p:cNvSpPr txBox="1">
            <a:spLocks/>
          </p:cNvSpPr>
          <p:nvPr/>
        </p:nvSpPr>
        <p:spPr>
          <a:xfrm>
            <a:off x="8565501" y="4598626"/>
            <a:ext cx="316229" cy="3277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dirty="0">
              <a:solidFill>
                <a:schemeClr val="bg1"/>
              </a:solidFill>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p:nvPr/>
        </p:nvSpPr>
        <p:spPr>
          <a:xfrm>
            <a:off x="668620" y="329702"/>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US" sz="3600" dirty="0">
                <a:solidFill>
                  <a:srgbClr val="990000"/>
                </a:solidFill>
              </a:rPr>
              <a:t>Feature Engineering</a:t>
            </a:r>
            <a:endParaRPr sz="2400" b="0" i="0" u="none" strike="noStrike" cap="none" dirty="0">
              <a:solidFill>
                <a:srgbClr val="990000"/>
              </a:solidFill>
              <a:latin typeface="Arial"/>
              <a:ea typeface="Arial"/>
              <a:cs typeface="Arial"/>
              <a:sym typeface="Arial"/>
            </a:endParaRPr>
          </a:p>
        </p:txBody>
      </p:sp>
      <p:pic>
        <p:nvPicPr>
          <p:cNvPr id="4" name="Picture 4" descr="Image result for measure phase in six sigma">
            <a:extLst>
              <a:ext uri="{FF2B5EF4-FFF2-40B4-BE49-F238E27FC236}">
                <a16:creationId xmlns:a16="http://schemas.microsoft.com/office/drawing/2014/main" id="{454B0F55-E6F3-48F3-B8B4-C241C1A85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73" y="85061"/>
            <a:ext cx="892289" cy="1201403"/>
          </a:xfrm>
          <a:prstGeom prst="rect">
            <a:avLst/>
          </a:prstGeom>
          <a:noFill/>
          <a:extLst>
            <a:ext uri="{909E8E84-426E-40DD-AFC4-6F175D3DCCD1}">
              <a14:hiddenFill xmlns:a14="http://schemas.microsoft.com/office/drawing/2010/main">
                <a:solidFill>
                  <a:srgbClr val="FFFFFF"/>
                </a:solidFill>
              </a14:hiddenFill>
            </a:ext>
          </a:extLst>
        </p:spPr>
      </p:pic>
      <p:sp>
        <p:nvSpPr>
          <p:cNvPr id="6" name="Shape 44">
            <a:extLst>
              <a:ext uri="{FF2B5EF4-FFF2-40B4-BE49-F238E27FC236}">
                <a16:creationId xmlns:a16="http://schemas.microsoft.com/office/drawing/2014/main" id="{E564BA0C-A72D-46B7-B2B9-43C36D4AAF1E}"/>
              </a:ext>
            </a:extLst>
          </p:cNvPr>
          <p:cNvSpPr txBox="1"/>
          <p:nvPr/>
        </p:nvSpPr>
        <p:spPr>
          <a:xfrm>
            <a:off x="1137859" y="748877"/>
            <a:ext cx="7228408" cy="3482882"/>
          </a:xfrm>
          <a:prstGeom prst="rect">
            <a:avLst/>
          </a:prstGeom>
          <a:noFill/>
          <a:ln>
            <a:noFill/>
          </a:ln>
        </p:spPr>
        <p:txBody>
          <a:bodyPr spcFirstLastPara="1" wrap="square" lIns="91425" tIns="45700" rIns="91425" bIns="45700" anchor="t" anchorCtr="0">
            <a:noAutofit/>
          </a:bodyPr>
          <a:lstStyle/>
          <a:p>
            <a:pPr lvl="0">
              <a:buSzPts val="1800"/>
            </a:pPr>
            <a:endParaRPr lang="en-US" sz="1800" dirty="0">
              <a:latin typeface="Calibri" panose="020F0502020204030204" pitchFamily="34" charset="0"/>
              <a:ea typeface="Calibri"/>
              <a:cs typeface="Calibri" panose="020F0502020204030204" pitchFamily="34" charset="0"/>
              <a:sym typeface="Calibri"/>
            </a:endParaRPr>
          </a:p>
          <a:p>
            <a:pPr fontAlgn="base"/>
            <a:r>
              <a:rPr lang="en-US" sz="1800" dirty="0">
                <a:latin typeface="Calibri" panose="020F0502020204030204" pitchFamily="34" charset="0"/>
                <a:cs typeface="Calibri" panose="020F0502020204030204" pitchFamily="34" charset="0"/>
              </a:rPr>
              <a:t>Handling missing values: </a:t>
            </a:r>
          </a:p>
          <a:p>
            <a:pPr fontAlgn="base"/>
            <a:endParaRPr lang="en-US" sz="18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r>
              <a:rPr lang="en-US" sz="1600" dirty="0">
                <a:latin typeface="Calibri" panose="020F0502020204030204" pitchFamily="34" charset="0"/>
                <a:cs typeface="Calibri" panose="020F0502020204030204" pitchFamily="34" charset="0"/>
              </a:rPr>
              <a:t>Replace NULL values in categorical columns with the mode</a:t>
            </a:r>
          </a:p>
          <a:p>
            <a:pPr marL="285750" indent="-285750" fontAlgn="base">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r>
              <a:rPr lang="en-US" dirty="0"/>
              <a:t>Replace NULL values with the mean for non- categorical features</a:t>
            </a:r>
          </a:p>
          <a:p>
            <a:pPr fontAlgn="base"/>
            <a:endParaRPr lang="en-US" dirty="0"/>
          </a:p>
          <a:p>
            <a:pPr marL="285750" indent="-285750" fontAlgn="base">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fontAlgn="base"/>
            <a:endParaRPr lang="en-US" sz="16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br>
              <a:rPr lang="en" sz="1800" b="0" i="0" u="none" strike="noStrike" cap="none" dirty="0">
                <a:solidFill>
                  <a:srgbClr val="000000"/>
                </a:solidFill>
                <a:latin typeface="Calibri" panose="020F0502020204030204" pitchFamily="34" charset="0"/>
                <a:cs typeface="Calibri" panose="020F0502020204030204" pitchFamily="34" charset="0"/>
                <a:sym typeface="Arial"/>
              </a:rPr>
            </a:br>
            <a:br>
              <a:rPr lang="en" sz="1800" b="0" i="0" u="none" strike="noStrike" cap="none" dirty="0">
                <a:solidFill>
                  <a:srgbClr val="000000"/>
                </a:solidFill>
                <a:latin typeface="Calibri" panose="020F0502020204030204" pitchFamily="34" charset="0"/>
                <a:cs typeface="Calibri" panose="020F0502020204030204" pitchFamily="34" charset="0"/>
                <a:sym typeface="Arial"/>
              </a:rPr>
            </a:br>
            <a:endParaRPr sz="1800" b="0" i="0" u="none" strike="noStrike" cap="none" dirty="0">
              <a:solidFill>
                <a:srgbClr val="000000"/>
              </a:solidFill>
              <a:latin typeface="Calibri" panose="020F0502020204030204" pitchFamily="34" charset="0"/>
              <a:cs typeface="Calibri" panose="020F0502020204030204" pitchFamily="34" charset="0"/>
              <a:sym typeface="Arial"/>
            </a:endParaRPr>
          </a:p>
        </p:txBody>
      </p:sp>
      <p:pic>
        <p:nvPicPr>
          <p:cNvPr id="7176" name="Picture 8" descr="https://lh6.googleusercontent.com/I0jSoHMk_YWUDXCcvM_ZT7kpuayVDqoyvZPZLHekApjzPL6_tKdHd0XySSo06duCwvJkeh99C9bXOJHqXMY2fxdu1dfC5ldm5YshEJqBHlt7bj1wJ51ZArW6A7n9gzt0Qzgeivty">
            <a:extLst>
              <a:ext uri="{FF2B5EF4-FFF2-40B4-BE49-F238E27FC236}">
                <a16:creationId xmlns:a16="http://schemas.microsoft.com/office/drawing/2014/main" id="{F721C0A0-65AF-420F-BDEA-092B83D4D2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6251" y="1938188"/>
            <a:ext cx="5679697" cy="592361"/>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s://lh6.googleusercontent.com/8CkQiI5MUZ7JyRu2Rt3bYcbTXXw5f2Rlm2eMytTeXO-xm-V67K1yDYd6io_z5WDXj-VS471t5dBNlEDXN8jxFrxClCVrfq7lmLivi_AtLyX7QpshntEwd-Z3rIE--7JSnb8lffL3">
            <a:extLst>
              <a:ext uri="{FF2B5EF4-FFF2-40B4-BE49-F238E27FC236}">
                <a16:creationId xmlns:a16="http://schemas.microsoft.com/office/drawing/2014/main" id="{068153C2-B36E-4C8B-AD79-AF97E224F0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6251" y="3226649"/>
            <a:ext cx="5664825" cy="629425"/>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1">
            <a:extLst>
              <a:ext uri="{FF2B5EF4-FFF2-40B4-BE49-F238E27FC236}">
                <a16:creationId xmlns:a16="http://schemas.microsoft.com/office/drawing/2014/main" id="{C7EC6E3B-171B-4C9A-AD8D-D02688BDBC65}"/>
              </a:ext>
            </a:extLst>
          </p:cNvPr>
          <p:cNvSpPr txBox="1">
            <a:spLocks/>
          </p:cNvSpPr>
          <p:nvPr/>
        </p:nvSpPr>
        <p:spPr>
          <a:xfrm>
            <a:off x="8565501" y="4598626"/>
            <a:ext cx="316229" cy="3277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8</a:t>
            </a:r>
          </a:p>
        </p:txBody>
      </p:sp>
    </p:spTree>
    <p:extLst>
      <p:ext uri="{BB962C8B-B14F-4D97-AF65-F5344CB8AC3E}">
        <p14:creationId xmlns:p14="http://schemas.microsoft.com/office/powerpoint/2010/main" val="2205774502"/>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p:nvPr/>
        </p:nvSpPr>
        <p:spPr>
          <a:xfrm>
            <a:off x="668620" y="329702"/>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US" sz="3600" dirty="0">
                <a:solidFill>
                  <a:srgbClr val="990000"/>
                </a:solidFill>
              </a:rPr>
              <a:t>Feature Engineering</a:t>
            </a:r>
            <a:endParaRPr sz="2400" b="0" i="0" u="none" strike="noStrike" cap="none" dirty="0">
              <a:solidFill>
                <a:srgbClr val="990000"/>
              </a:solidFill>
              <a:latin typeface="Arial"/>
              <a:ea typeface="Arial"/>
              <a:cs typeface="Arial"/>
              <a:sym typeface="Arial"/>
            </a:endParaRPr>
          </a:p>
        </p:txBody>
      </p:sp>
      <p:pic>
        <p:nvPicPr>
          <p:cNvPr id="4" name="Picture 4" descr="Image result for measure phase in six sigma">
            <a:extLst>
              <a:ext uri="{FF2B5EF4-FFF2-40B4-BE49-F238E27FC236}">
                <a16:creationId xmlns:a16="http://schemas.microsoft.com/office/drawing/2014/main" id="{454B0F55-E6F3-48F3-B8B4-C241C1A85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73" y="85061"/>
            <a:ext cx="892289" cy="1201403"/>
          </a:xfrm>
          <a:prstGeom prst="rect">
            <a:avLst/>
          </a:prstGeom>
          <a:noFill/>
          <a:extLst>
            <a:ext uri="{909E8E84-426E-40DD-AFC4-6F175D3DCCD1}">
              <a14:hiddenFill xmlns:a14="http://schemas.microsoft.com/office/drawing/2010/main">
                <a:solidFill>
                  <a:srgbClr val="FFFFFF"/>
                </a:solidFill>
              </a14:hiddenFill>
            </a:ext>
          </a:extLst>
        </p:spPr>
      </p:pic>
      <p:sp>
        <p:nvSpPr>
          <p:cNvPr id="6" name="Shape 44">
            <a:extLst>
              <a:ext uri="{FF2B5EF4-FFF2-40B4-BE49-F238E27FC236}">
                <a16:creationId xmlns:a16="http://schemas.microsoft.com/office/drawing/2014/main" id="{E564BA0C-A72D-46B7-B2B9-43C36D4AAF1E}"/>
              </a:ext>
            </a:extLst>
          </p:cNvPr>
          <p:cNvSpPr txBox="1"/>
          <p:nvPr/>
        </p:nvSpPr>
        <p:spPr>
          <a:xfrm>
            <a:off x="1102417" y="908674"/>
            <a:ext cx="7228408" cy="3482882"/>
          </a:xfrm>
          <a:prstGeom prst="rect">
            <a:avLst/>
          </a:prstGeom>
          <a:noFill/>
          <a:ln>
            <a:noFill/>
          </a:ln>
        </p:spPr>
        <p:txBody>
          <a:bodyPr spcFirstLastPara="1" wrap="square" lIns="91425" tIns="45700" rIns="91425" bIns="45700" anchor="t" anchorCtr="0">
            <a:noAutofit/>
          </a:bodyPr>
          <a:lstStyle/>
          <a:p>
            <a:pPr lvl="0">
              <a:buSzPts val="1800"/>
            </a:pPr>
            <a:endParaRPr lang="en-US" sz="1600" dirty="0">
              <a:latin typeface="Calibri" panose="020F0502020204030204" pitchFamily="34" charset="0"/>
              <a:ea typeface="Calibri"/>
              <a:cs typeface="Calibri" panose="020F0502020204030204" pitchFamily="34" charset="0"/>
              <a:sym typeface="Calibri"/>
            </a:endParaRPr>
          </a:p>
          <a:p>
            <a:pPr marL="285750" indent="-285750" fontAlgn="base">
              <a:buFont typeface="Arial" panose="020B0604020202020204" pitchFamily="34" charset="0"/>
              <a:buChar char="•"/>
            </a:pPr>
            <a:r>
              <a:rPr lang="en-US" sz="1600" dirty="0">
                <a:latin typeface="Calibri" panose="020F0502020204030204" pitchFamily="34" charset="0"/>
                <a:cs typeface="Calibri" panose="020F0502020204030204" pitchFamily="34" charset="0"/>
              </a:rPr>
              <a:t>Perform one-hot encoding for Categorical features as Machine learning models accepts only numerical data</a:t>
            </a:r>
          </a:p>
          <a:p>
            <a:pPr marL="285750" indent="-285750" fontAlgn="base">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r>
              <a:rPr lang="en-US" sz="1600" dirty="0">
                <a:latin typeface="Calibri" panose="020F0502020204030204" pitchFamily="34" charset="0"/>
                <a:cs typeface="Calibri" panose="020F0502020204030204" pitchFamily="34" charset="0"/>
              </a:rPr>
              <a:t>Perform feature scaling to standardize the range of independent variables or features of data. We have used Min-max scalar from </a:t>
            </a:r>
            <a:r>
              <a:rPr lang="en-US" sz="1600" dirty="0" err="1">
                <a:latin typeface="Calibri" panose="020F0502020204030204" pitchFamily="34" charset="0"/>
                <a:cs typeface="Calibri" panose="020F0502020204030204" pitchFamily="34" charset="0"/>
              </a:rPr>
              <a:t>scikit</a:t>
            </a:r>
            <a:r>
              <a:rPr lang="en-US" sz="1600" dirty="0">
                <a:latin typeface="Calibri" panose="020F0502020204030204" pitchFamily="34" charset="0"/>
                <a:cs typeface="Calibri" panose="020F0502020204030204" pitchFamily="34" charset="0"/>
              </a:rPr>
              <a:t> library,</a:t>
            </a:r>
          </a:p>
          <a:p>
            <a:pPr marL="285750" indent="-285750" fontAlgn="base">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fontAlgn="base"/>
            <a:endParaRPr lang="en-US" sz="1600" dirty="0">
              <a:latin typeface="Calibri" panose="020F0502020204030204" pitchFamily="34" charset="0"/>
              <a:cs typeface="Calibri" panose="020F0502020204030204" pitchFamily="34" charset="0"/>
            </a:endParaRPr>
          </a:p>
          <a:p>
            <a:pPr fontAlgn="base"/>
            <a:endParaRPr lang="en-US" sz="1600" dirty="0">
              <a:latin typeface="Calibri" panose="020F0502020204030204" pitchFamily="34" charset="0"/>
              <a:cs typeface="Calibri" panose="020F0502020204030204" pitchFamily="34" charset="0"/>
            </a:endParaRPr>
          </a:p>
          <a:p>
            <a:pPr fontAlgn="base"/>
            <a:endParaRPr lang="en-US" sz="1600" dirty="0">
              <a:latin typeface="Calibri" panose="020F0502020204030204" pitchFamily="34" charset="0"/>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br>
              <a:rPr lang="en" sz="1600" b="0" i="0" u="none" strike="noStrike" cap="none" dirty="0">
                <a:solidFill>
                  <a:srgbClr val="000000"/>
                </a:solidFill>
                <a:latin typeface="Calibri" panose="020F0502020204030204" pitchFamily="34" charset="0"/>
                <a:cs typeface="Calibri" panose="020F0502020204030204" pitchFamily="34" charset="0"/>
                <a:sym typeface="Arial"/>
              </a:rPr>
            </a:br>
            <a:br>
              <a:rPr lang="en" sz="1600" b="0" i="0" u="none" strike="noStrike" cap="none" dirty="0">
                <a:solidFill>
                  <a:srgbClr val="000000"/>
                </a:solidFill>
                <a:latin typeface="Calibri" panose="020F0502020204030204" pitchFamily="34" charset="0"/>
                <a:cs typeface="Calibri" panose="020F0502020204030204" pitchFamily="34" charset="0"/>
                <a:sym typeface="Arial"/>
              </a:rPr>
            </a:br>
            <a:endParaRPr sz="1600" b="0" i="0" u="none" strike="noStrike" cap="none" dirty="0">
              <a:solidFill>
                <a:srgbClr val="000000"/>
              </a:solidFill>
              <a:latin typeface="Calibri" panose="020F0502020204030204" pitchFamily="34" charset="0"/>
              <a:cs typeface="Calibri" panose="020F0502020204030204" pitchFamily="34" charset="0"/>
              <a:sym typeface="Arial"/>
            </a:endParaRPr>
          </a:p>
        </p:txBody>
      </p:sp>
      <p:pic>
        <p:nvPicPr>
          <p:cNvPr id="12290" name="Picture 2" descr="https://lh4.googleusercontent.com/LqqnpuDoT8Q0AXOWHB8LuORhECVafTgoGUe4P7RpUaw_JJoGDdA91-N4tl5vmlE82jlFgJlwCnB3cd6mNA3mZt6UWhhBHH90on6Eze6YFvSLTfYijjYegUgezzSpD4rGRMlor5Eg">
            <a:extLst>
              <a:ext uri="{FF2B5EF4-FFF2-40B4-BE49-F238E27FC236}">
                <a16:creationId xmlns:a16="http://schemas.microsoft.com/office/drawing/2014/main" id="{0FE9B0C5-5613-4991-8437-DF0FA859B1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4255" y="1716358"/>
            <a:ext cx="2900936" cy="45977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lh3.googleusercontent.com/vgx421PJgXVbd_pcCT09z184Fu2_KJyKGztIqZ7WkY7j2Wym_RkBh-Yu5lRLfCDrgO9As2J26B8pDM_fVe2-_pOlnVDZzl-VMlLq3ZpX5JX7zs5DCn3Ys5HzHRUwHrb-JarXRAOT">
            <a:extLst>
              <a:ext uri="{FF2B5EF4-FFF2-40B4-BE49-F238E27FC236}">
                <a16:creationId xmlns:a16="http://schemas.microsoft.com/office/drawing/2014/main" id="{0E90B1B4-B612-45DF-9405-537DD4D2D1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3007" y="2917308"/>
            <a:ext cx="131445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s://lh4.googleusercontent.com/0JwSu7P1m22BBRz2KYL_Aol8Iq4P1ds48PrTxMFqPRtr2lvL5NslyaulJvuV8REu1t16G-7WppPO2z0bhDIdv3vIT3BjvbiHOZjUKuPKufrOkbwNe8kEUsLTtkElEj8Y8pndh8DJ">
            <a:extLst>
              <a:ext uri="{FF2B5EF4-FFF2-40B4-BE49-F238E27FC236}">
                <a16:creationId xmlns:a16="http://schemas.microsoft.com/office/drawing/2014/main" id="{2A913270-D9AC-413F-A733-A77F6F088C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3948" y="3452480"/>
            <a:ext cx="4086225" cy="657225"/>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1">
            <a:extLst>
              <a:ext uri="{FF2B5EF4-FFF2-40B4-BE49-F238E27FC236}">
                <a16:creationId xmlns:a16="http://schemas.microsoft.com/office/drawing/2014/main" id="{CFDAB906-63F9-4285-9817-A216C9E8BF03}"/>
              </a:ext>
            </a:extLst>
          </p:cNvPr>
          <p:cNvSpPr txBox="1">
            <a:spLocks/>
          </p:cNvSpPr>
          <p:nvPr/>
        </p:nvSpPr>
        <p:spPr>
          <a:xfrm>
            <a:off x="8565501" y="4598626"/>
            <a:ext cx="316229" cy="3277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9</a:t>
            </a:r>
          </a:p>
        </p:txBody>
      </p:sp>
    </p:spTree>
    <p:extLst>
      <p:ext uri="{BB962C8B-B14F-4D97-AF65-F5344CB8AC3E}">
        <p14:creationId xmlns:p14="http://schemas.microsoft.com/office/powerpoint/2010/main" val="4200056353"/>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2" name="AutoShape 2" descr="blob:https://web.whatsapp.com/76ad5a53-d9aa-469d-acfe-969b52072d74">
            <a:extLst>
              <a:ext uri="{FF2B5EF4-FFF2-40B4-BE49-F238E27FC236}">
                <a16:creationId xmlns:a16="http://schemas.microsoft.com/office/drawing/2014/main" id="{7CBB6BE5-52F6-42BE-8024-DF0FECF1F2D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blob:https://web.whatsapp.com/76ad5a53-d9aa-469d-acfe-969b52072d74">
            <a:extLst>
              <a:ext uri="{FF2B5EF4-FFF2-40B4-BE49-F238E27FC236}">
                <a16:creationId xmlns:a16="http://schemas.microsoft.com/office/drawing/2014/main" id="{4C944376-EA2C-4DA0-9693-51C947A0E141}"/>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blob:https://web.whatsapp.com/76ad5a53-d9aa-469d-acfe-969b52072d74">
            <a:extLst>
              <a:ext uri="{FF2B5EF4-FFF2-40B4-BE49-F238E27FC236}">
                <a16:creationId xmlns:a16="http://schemas.microsoft.com/office/drawing/2014/main" id="{43238A7B-36F6-4627-ADE0-E0B85046B0C5}"/>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blob:https://web.whatsapp.com/76ad5a53-d9aa-469d-acfe-969b52072d74">
            <a:extLst>
              <a:ext uri="{FF2B5EF4-FFF2-40B4-BE49-F238E27FC236}">
                <a16:creationId xmlns:a16="http://schemas.microsoft.com/office/drawing/2014/main" id="{E2ADC4FD-91C2-4066-B160-9278E86C7F88}"/>
              </a:ext>
            </a:extLst>
          </p:cNvPr>
          <p:cNvSpPr>
            <a:spLocks noChangeAspect="1" noChangeArrowheads="1"/>
          </p:cNvSpPr>
          <p:nvPr/>
        </p:nvSpPr>
        <p:spPr bwMode="auto">
          <a:xfrm>
            <a:off x="4876800" y="2876549"/>
            <a:ext cx="4663888" cy="7070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blob:https://web.whatsapp.com/76ad5a53-d9aa-469d-acfe-969b52072d74">
            <a:extLst>
              <a:ext uri="{FF2B5EF4-FFF2-40B4-BE49-F238E27FC236}">
                <a16:creationId xmlns:a16="http://schemas.microsoft.com/office/drawing/2014/main" id="{71BABD58-405D-49FD-89E2-74632829228E}"/>
              </a:ext>
            </a:extLst>
          </p:cNvPr>
          <p:cNvSpPr>
            <a:spLocks noChangeAspect="1" noChangeArrowheads="1"/>
          </p:cNvSpPr>
          <p:nvPr/>
        </p:nvSpPr>
        <p:spPr bwMode="auto">
          <a:xfrm>
            <a:off x="4876800" y="1082488"/>
            <a:ext cx="304800" cy="20988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C37D6779-C3F3-4810-AE1E-BB06024AFB00}"/>
              </a:ext>
            </a:extLst>
          </p:cNvPr>
          <p:cNvPicPr>
            <a:picLocks noChangeAspect="1"/>
          </p:cNvPicPr>
          <p:nvPr/>
        </p:nvPicPr>
        <p:blipFill>
          <a:blip r:embed="rId3"/>
          <a:stretch>
            <a:fillRect/>
          </a:stretch>
        </p:blipFill>
        <p:spPr>
          <a:xfrm>
            <a:off x="0" y="0"/>
            <a:ext cx="9144000" cy="4356847"/>
          </a:xfrm>
          <a:prstGeom prst="rect">
            <a:avLst/>
          </a:prstGeom>
        </p:spPr>
      </p:pic>
      <p:sp>
        <p:nvSpPr>
          <p:cNvPr id="10" name="Slide Number Placeholder 1">
            <a:extLst>
              <a:ext uri="{FF2B5EF4-FFF2-40B4-BE49-F238E27FC236}">
                <a16:creationId xmlns:a16="http://schemas.microsoft.com/office/drawing/2014/main" id="{B834C60C-0108-49B3-AA1D-CFB2A82F4B4B}"/>
              </a:ext>
            </a:extLst>
          </p:cNvPr>
          <p:cNvSpPr txBox="1">
            <a:spLocks/>
          </p:cNvSpPr>
          <p:nvPr/>
        </p:nvSpPr>
        <p:spPr>
          <a:xfrm>
            <a:off x="8357348" y="4585448"/>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10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2" name="Picture 1">
            <a:extLst>
              <a:ext uri="{FF2B5EF4-FFF2-40B4-BE49-F238E27FC236}">
                <a16:creationId xmlns:a16="http://schemas.microsoft.com/office/drawing/2014/main" id="{0E03CBC3-CE10-41E1-9993-70EEEBAE81F6}"/>
              </a:ext>
            </a:extLst>
          </p:cNvPr>
          <p:cNvPicPr>
            <a:picLocks noChangeAspect="1"/>
          </p:cNvPicPr>
          <p:nvPr/>
        </p:nvPicPr>
        <p:blipFill>
          <a:blip r:embed="rId3"/>
          <a:stretch>
            <a:fillRect/>
          </a:stretch>
        </p:blipFill>
        <p:spPr>
          <a:xfrm>
            <a:off x="0" y="113414"/>
            <a:ext cx="9144000" cy="4295029"/>
          </a:xfrm>
          <a:prstGeom prst="rect">
            <a:avLst/>
          </a:prstGeom>
        </p:spPr>
      </p:pic>
      <p:sp>
        <p:nvSpPr>
          <p:cNvPr id="4" name="Slide Number Placeholder 1">
            <a:extLst>
              <a:ext uri="{FF2B5EF4-FFF2-40B4-BE49-F238E27FC236}">
                <a16:creationId xmlns:a16="http://schemas.microsoft.com/office/drawing/2014/main" id="{D9395344-127D-44F0-B576-466598446805}"/>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11</a:t>
            </a:r>
          </a:p>
        </p:txBody>
      </p:sp>
    </p:spTree>
    <p:extLst>
      <p:ext uri="{BB962C8B-B14F-4D97-AF65-F5344CB8AC3E}">
        <p14:creationId xmlns:p14="http://schemas.microsoft.com/office/powerpoint/2010/main" val="2352400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p:nvPr/>
        </p:nvSpPr>
        <p:spPr>
          <a:xfrm>
            <a:off x="855981" y="145235"/>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dirty="0">
                <a:solidFill>
                  <a:srgbClr val="990000"/>
                </a:solidFill>
                <a:latin typeface="Arial"/>
                <a:ea typeface="Arial"/>
                <a:cs typeface="Arial"/>
                <a:sym typeface="Arial"/>
              </a:rPr>
              <a:t>Work Breakdown Structure</a:t>
            </a:r>
            <a:endParaRPr sz="2400" b="0" i="0" u="none" strike="noStrike" cap="none" dirty="0">
              <a:solidFill>
                <a:srgbClr val="990000"/>
              </a:solidFill>
              <a:latin typeface="Arial"/>
              <a:ea typeface="Arial"/>
              <a:cs typeface="Arial"/>
              <a:sym typeface="Arial"/>
            </a:endParaRPr>
          </a:p>
        </p:txBody>
      </p:sp>
      <p:sp>
        <p:nvSpPr>
          <p:cNvPr id="149" name="Shape 149"/>
          <p:cNvSpPr txBox="1"/>
          <p:nvPr/>
        </p:nvSpPr>
        <p:spPr>
          <a:xfrm>
            <a:off x="977350" y="1039500"/>
            <a:ext cx="6711600" cy="1967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br>
              <a:rPr lang="en"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br>
              <a:rPr lang="en" sz="1400" b="0" i="0" u="none" strike="noStrike" cap="none">
                <a:solidFill>
                  <a:srgbClr val="000000"/>
                </a:solidFill>
                <a:latin typeface="Arial"/>
                <a:ea typeface="Arial"/>
                <a:cs typeface="Arial"/>
                <a:sym typeface="Arial"/>
              </a:rPr>
            </a:br>
            <a:br>
              <a:rPr lang="en"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05749867-212F-40F2-AE03-70B648DF8280}"/>
              </a:ext>
            </a:extLst>
          </p:cNvPr>
          <p:cNvPicPr>
            <a:picLocks noChangeAspect="1"/>
          </p:cNvPicPr>
          <p:nvPr/>
        </p:nvPicPr>
        <p:blipFill>
          <a:blip r:embed="rId3"/>
          <a:stretch>
            <a:fillRect/>
          </a:stretch>
        </p:blipFill>
        <p:spPr>
          <a:xfrm>
            <a:off x="0" y="646235"/>
            <a:ext cx="9144000" cy="4476480"/>
          </a:xfrm>
          <a:prstGeom prst="rect">
            <a:avLst/>
          </a:prstGeom>
        </p:spPr>
      </p:pic>
    </p:spTree>
    <p:extLst>
      <p:ext uri="{BB962C8B-B14F-4D97-AF65-F5344CB8AC3E}">
        <p14:creationId xmlns:p14="http://schemas.microsoft.com/office/powerpoint/2010/main" val="128663844"/>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p:nvPr/>
        </p:nvSpPr>
        <p:spPr>
          <a:xfrm>
            <a:off x="650241" y="336790"/>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US" sz="3600" b="0" i="0" u="none" strike="noStrike" cap="none" dirty="0">
                <a:solidFill>
                  <a:srgbClr val="990000"/>
                </a:solidFill>
                <a:latin typeface="Arial"/>
                <a:ea typeface="Arial"/>
                <a:cs typeface="Arial"/>
                <a:sym typeface="Arial"/>
              </a:rPr>
              <a:t>Data Analysis</a:t>
            </a:r>
            <a:endParaRPr sz="2400" b="0" i="0" u="none" strike="noStrike" cap="none" dirty="0">
              <a:solidFill>
                <a:srgbClr val="990000"/>
              </a:solidFill>
              <a:latin typeface="Arial"/>
              <a:ea typeface="Arial"/>
              <a:cs typeface="Arial"/>
              <a:sym typeface="Arial"/>
            </a:endParaRPr>
          </a:p>
        </p:txBody>
      </p:sp>
      <p:pic>
        <p:nvPicPr>
          <p:cNvPr id="6146" name="Picture 2" descr="Image result for data analysis">
            <a:extLst>
              <a:ext uri="{FF2B5EF4-FFF2-40B4-BE49-F238E27FC236}">
                <a16:creationId xmlns:a16="http://schemas.microsoft.com/office/drawing/2014/main" id="{B3112D90-7F82-479E-A659-32D320885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440" y="1155404"/>
            <a:ext cx="3835505" cy="295319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analysis phase in six sigma">
            <a:extLst>
              <a:ext uri="{FF2B5EF4-FFF2-40B4-BE49-F238E27FC236}">
                <a16:creationId xmlns:a16="http://schemas.microsoft.com/office/drawing/2014/main" id="{E2253EE1-7945-4880-9699-521EC5DB6A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04" y="74362"/>
            <a:ext cx="802896" cy="108104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E4030C2F-8040-4FC5-9F3F-22FD71F17701}"/>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13</a:t>
            </a:r>
          </a:p>
        </p:txBody>
      </p:sp>
    </p:spTree>
    <p:extLst>
      <p:ext uri="{BB962C8B-B14F-4D97-AF65-F5344CB8AC3E}">
        <p14:creationId xmlns:p14="http://schemas.microsoft.com/office/powerpoint/2010/main" val="3883628955"/>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56B72-D2F6-41C6-9462-3D4128A3E945}"/>
              </a:ext>
            </a:extLst>
          </p:cNvPr>
          <p:cNvSpPr>
            <a:spLocks noGrp="1"/>
          </p:cNvSpPr>
          <p:nvPr>
            <p:ph type="title"/>
          </p:nvPr>
        </p:nvSpPr>
        <p:spPr>
          <a:xfrm>
            <a:off x="0" y="39024"/>
            <a:ext cx="8229600" cy="857251"/>
          </a:xfrm>
        </p:spPr>
        <p:txBody>
          <a:bodyPr/>
          <a:lstStyle/>
          <a:p>
            <a:pPr algn="ctr"/>
            <a:r>
              <a:rPr lang="en-US" dirty="0"/>
              <a:t>Data Analysis</a:t>
            </a:r>
          </a:p>
        </p:txBody>
      </p:sp>
      <p:sp>
        <p:nvSpPr>
          <p:cNvPr id="4" name="TextBox 3">
            <a:extLst>
              <a:ext uri="{FF2B5EF4-FFF2-40B4-BE49-F238E27FC236}">
                <a16:creationId xmlns:a16="http://schemas.microsoft.com/office/drawing/2014/main" id="{5BFFE19F-125E-41FD-89B2-4F9D702BD4D3}"/>
              </a:ext>
            </a:extLst>
          </p:cNvPr>
          <p:cNvSpPr txBox="1"/>
          <p:nvPr/>
        </p:nvSpPr>
        <p:spPr>
          <a:xfrm>
            <a:off x="6149465" y="3723435"/>
            <a:ext cx="2468880" cy="307777"/>
          </a:xfrm>
          <a:prstGeom prst="rect">
            <a:avLst/>
          </a:prstGeom>
          <a:noFill/>
        </p:spPr>
        <p:txBody>
          <a:bodyPr wrap="square" rtlCol="0">
            <a:spAutoFit/>
          </a:bodyPr>
          <a:lstStyle/>
          <a:p>
            <a:r>
              <a:rPr lang="en-US" dirty="0"/>
              <a:t>GSTATUS Vs Age</a:t>
            </a:r>
          </a:p>
        </p:txBody>
      </p:sp>
      <p:pic>
        <p:nvPicPr>
          <p:cNvPr id="5" name="Picture 4">
            <a:extLst>
              <a:ext uri="{FF2B5EF4-FFF2-40B4-BE49-F238E27FC236}">
                <a16:creationId xmlns:a16="http://schemas.microsoft.com/office/drawing/2014/main" id="{DF8483C5-0BC4-42E6-963F-320364FF5C35}"/>
              </a:ext>
            </a:extLst>
          </p:cNvPr>
          <p:cNvPicPr>
            <a:picLocks noChangeAspect="1"/>
          </p:cNvPicPr>
          <p:nvPr/>
        </p:nvPicPr>
        <p:blipFill>
          <a:blip r:embed="rId2"/>
          <a:stretch>
            <a:fillRect/>
          </a:stretch>
        </p:blipFill>
        <p:spPr>
          <a:xfrm>
            <a:off x="4703444" y="711165"/>
            <a:ext cx="4266248" cy="3010605"/>
          </a:xfrm>
          <a:prstGeom prst="rect">
            <a:avLst/>
          </a:prstGeom>
        </p:spPr>
      </p:pic>
      <p:sp>
        <p:nvSpPr>
          <p:cNvPr id="6" name="TextBox 5">
            <a:extLst>
              <a:ext uri="{FF2B5EF4-FFF2-40B4-BE49-F238E27FC236}">
                <a16:creationId xmlns:a16="http://schemas.microsoft.com/office/drawing/2014/main" id="{A757ACB7-F58C-4E86-BEF6-64D0DA5640A3}"/>
              </a:ext>
            </a:extLst>
          </p:cNvPr>
          <p:cNvSpPr txBox="1"/>
          <p:nvPr/>
        </p:nvSpPr>
        <p:spPr>
          <a:xfrm>
            <a:off x="1165860" y="3871137"/>
            <a:ext cx="3108960" cy="307777"/>
          </a:xfrm>
          <a:prstGeom prst="rect">
            <a:avLst/>
          </a:prstGeom>
          <a:noFill/>
        </p:spPr>
        <p:txBody>
          <a:bodyPr wrap="square" rtlCol="0">
            <a:spAutoFit/>
          </a:bodyPr>
          <a:lstStyle/>
          <a:p>
            <a:r>
              <a:rPr lang="en-US" dirty="0"/>
              <a:t>MELD Score distribution</a:t>
            </a:r>
          </a:p>
        </p:txBody>
      </p:sp>
      <p:pic>
        <p:nvPicPr>
          <p:cNvPr id="8" name="Picture 7">
            <a:extLst>
              <a:ext uri="{FF2B5EF4-FFF2-40B4-BE49-F238E27FC236}">
                <a16:creationId xmlns:a16="http://schemas.microsoft.com/office/drawing/2014/main" id="{5503926E-E8D0-4ED4-9914-9050EBF6B806}"/>
              </a:ext>
            </a:extLst>
          </p:cNvPr>
          <p:cNvPicPr>
            <a:picLocks noChangeAspect="1"/>
          </p:cNvPicPr>
          <p:nvPr/>
        </p:nvPicPr>
        <p:blipFill>
          <a:blip r:embed="rId3"/>
          <a:stretch>
            <a:fillRect/>
          </a:stretch>
        </p:blipFill>
        <p:spPr>
          <a:xfrm>
            <a:off x="130367" y="896275"/>
            <a:ext cx="4343525" cy="2974862"/>
          </a:xfrm>
          <a:prstGeom prst="rect">
            <a:avLst/>
          </a:prstGeom>
        </p:spPr>
      </p:pic>
      <p:sp>
        <p:nvSpPr>
          <p:cNvPr id="9" name="Slide Number Placeholder 1">
            <a:extLst>
              <a:ext uri="{FF2B5EF4-FFF2-40B4-BE49-F238E27FC236}">
                <a16:creationId xmlns:a16="http://schemas.microsoft.com/office/drawing/2014/main" id="{869204D6-0370-4DB9-A13C-24018B47E505}"/>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14</a:t>
            </a:r>
          </a:p>
        </p:txBody>
      </p:sp>
    </p:spTree>
    <p:extLst>
      <p:ext uri="{BB962C8B-B14F-4D97-AF65-F5344CB8AC3E}">
        <p14:creationId xmlns:p14="http://schemas.microsoft.com/office/powerpoint/2010/main" val="1768840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56B72-D2F6-41C6-9462-3D4128A3E945}"/>
              </a:ext>
            </a:extLst>
          </p:cNvPr>
          <p:cNvSpPr>
            <a:spLocks noGrp="1"/>
          </p:cNvSpPr>
          <p:nvPr>
            <p:ph type="title"/>
          </p:nvPr>
        </p:nvSpPr>
        <p:spPr>
          <a:xfrm>
            <a:off x="0" y="160258"/>
            <a:ext cx="8229600" cy="857251"/>
          </a:xfrm>
        </p:spPr>
        <p:txBody>
          <a:bodyPr/>
          <a:lstStyle/>
          <a:p>
            <a:pPr algn="ctr"/>
            <a:r>
              <a:rPr lang="en-US" dirty="0"/>
              <a:t>Data Analysis</a:t>
            </a:r>
          </a:p>
        </p:txBody>
      </p:sp>
      <p:sp>
        <p:nvSpPr>
          <p:cNvPr id="4" name="TextBox 3">
            <a:extLst>
              <a:ext uri="{FF2B5EF4-FFF2-40B4-BE49-F238E27FC236}">
                <a16:creationId xmlns:a16="http://schemas.microsoft.com/office/drawing/2014/main" id="{5BFFE19F-125E-41FD-89B2-4F9D702BD4D3}"/>
              </a:ext>
            </a:extLst>
          </p:cNvPr>
          <p:cNvSpPr txBox="1"/>
          <p:nvPr/>
        </p:nvSpPr>
        <p:spPr>
          <a:xfrm>
            <a:off x="6179875" y="3918705"/>
            <a:ext cx="2468880" cy="307777"/>
          </a:xfrm>
          <a:prstGeom prst="rect">
            <a:avLst/>
          </a:prstGeom>
          <a:noFill/>
        </p:spPr>
        <p:txBody>
          <a:bodyPr wrap="square" rtlCol="0">
            <a:spAutoFit/>
          </a:bodyPr>
          <a:lstStyle/>
          <a:p>
            <a:r>
              <a:rPr lang="en-US" dirty="0"/>
              <a:t>PSTATUS</a:t>
            </a:r>
          </a:p>
        </p:txBody>
      </p:sp>
      <p:sp>
        <p:nvSpPr>
          <p:cNvPr id="6" name="TextBox 5">
            <a:extLst>
              <a:ext uri="{FF2B5EF4-FFF2-40B4-BE49-F238E27FC236}">
                <a16:creationId xmlns:a16="http://schemas.microsoft.com/office/drawing/2014/main" id="{A757ACB7-F58C-4E86-BEF6-64D0DA5640A3}"/>
              </a:ext>
            </a:extLst>
          </p:cNvPr>
          <p:cNvSpPr txBox="1"/>
          <p:nvPr/>
        </p:nvSpPr>
        <p:spPr>
          <a:xfrm>
            <a:off x="1790700" y="3918705"/>
            <a:ext cx="2468880" cy="307777"/>
          </a:xfrm>
          <a:prstGeom prst="rect">
            <a:avLst/>
          </a:prstGeom>
          <a:noFill/>
        </p:spPr>
        <p:txBody>
          <a:bodyPr wrap="square" rtlCol="0">
            <a:spAutoFit/>
          </a:bodyPr>
          <a:lstStyle/>
          <a:p>
            <a:r>
              <a:rPr lang="en-US" dirty="0"/>
              <a:t>GSTATUS</a:t>
            </a:r>
          </a:p>
        </p:txBody>
      </p:sp>
      <p:pic>
        <p:nvPicPr>
          <p:cNvPr id="7" name="Picture 6">
            <a:extLst>
              <a:ext uri="{FF2B5EF4-FFF2-40B4-BE49-F238E27FC236}">
                <a16:creationId xmlns:a16="http://schemas.microsoft.com/office/drawing/2014/main" id="{6C0FDBAD-A75B-4BCB-A83A-54D7D47995B9}"/>
              </a:ext>
            </a:extLst>
          </p:cNvPr>
          <p:cNvPicPr>
            <a:picLocks noChangeAspect="1"/>
          </p:cNvPicPr>
          <p:nvPr/>
        </p:nvPicPr>
        <p:blipFill>
          <a:blip r:embed="rId2"/>
          <a:stretch>
            <a:fillRect/>
          </a:stretch>
        </p:blipFill>
        <p:spPr>
          <a:xfrm>
            <a:off x="208245" y="891540"/>
            <a:ext cx="4445670" cy="2979420"/>
          </a:xfrm>
          <a:prstGeom prst="rect">
            <a:avLst/>
          </a:prstGeom>
        </p:spPr>
      </p:pic>
      <p:pic>
        <p:nvPicPr>
          <p:cNvPr id="9" name="Picture 8">
            <a:extLst>
              <a:ext uri="{FF2B5EF4-FFF2-40B4-BE49-F238E27FC236}">
                <a16:creationId xmlns:a16="http://schemas.microsoft.com/office/drawing/2014/main" id="{4449A033-8954-4A0D-937D-287F95C6DDAC}"/>
              </a:ext>
            </a:extLst>
          </p:cNvPr>
          <p:cNvPicPr>
            <a:picLocks noChangeAspect="1"/>
          </p:cNvPicPr>
          <p:nvPr/>
        </p:nvPicPr>
        <p:blipFill>
          <a:blip r:embed="rId3"/>
          <a:stretch>
            <a:fillRect/>
          </a:stretch>
        </p:blipFill>
        <p:spPr>
          <a:xfrm>
            <a:off x="4531859" y="927854"/>
            <a:ext cx="4339634" cy="2906791"/>
          </a:xfrm>
          <a:prstGeom prst="rect">
            <a:avLst/>
          </a:prstGeom>
        </p:spPr>
      </p:pic>
      <p:sp>
        <p:nvSpPr>
          <p:cNvPr id="8" name="Slide Number Placeholder 1">
            <a:extLst>
              <a:ext uri="{FF2B5EF4-FFF2-40B4-BE49-F238E27FC236}">
                <a16:creationId xmlns:a16="http://schemas.microsoft.com/office/drawing/2014/main" id="{14405B73-7696-4F5D-B19F-995A90DD7A83}"/>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15</a:t>
            </a:r>
          </a:p>
        </p:txBody>
      </p:sp>
    </p:spTree>
    <p:extLst>
      <p:ext uri="{BB962C8B-B14F-4D97-AF65-F5344CB8AC3E}">
        <p14:creationId xmlns:p14="http://schemas.microsoft.com/office/powerpoint/2010/main" val="2921626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56B72-D2F6-41C6-9462-3D4128A3E945}"/>
              </a:ext>
            </a:extLst>
          </p:cNvPr>
          <p:cNvSpPr>
            <a:spLocks noGrp="1"/>
          </p:cNvSpPr>
          <p:nvPr>
            <p:ph type="title"/>
          </p:nvPr>
        </p:nvSpPr>
        <p:spPr>
          <a:xfrm>
            <a:off x="0" y="0"/>
            <a:ext cx="8229600" cy="857251"/>
          </a:xfrm>
        </p:spPr>
        <p:txBody>
          <a:bodyPr/>
          <a:lstStyle/>
          <a:p>
            <a:pPr algn="ctr"/>
            <a:r>
              <a:rPr lang="en-US" dirty="0"/>
              <a:t>Data Analysis</a:t>
            </a:r>
          </a:p>
        </p:txBody>
      </p:sp>
      <p:pic>
        <p:nvPicPr>
          <p:cNvPr id="7" name="Picture 6">
            <a:extLst>
              <a:ext uri="{FF2B5EF4-FFF2-40B4-BE49-F238E27FC236}">
                <a16:creationId xmlns:a16="http://schemas.microsoft.com/office/drawing/2014/main" id="{C3B76336-7F54-4175-A989-FFCEE2071CEC}"/>
              </a:ext>
            </a:extLst>
          </p:cNvPr>
          <p:cNvPicPr>
            <a:picLocks noChangeAspect="1"/>
          </p:cNvPicPr>
          <p:nvPr/>
        </p:nvPicPr>
        <p:blipFill>
          <a:blip r:embed="rId2"/>
          <a:stretch>
            <a:fillRect/>
          </a:stretch>
        </p:blipFill>
        <p:spPr>
          <a:xfrm>
            <a:off x="1743739" y="718242"/>
            <a:ext cx="5295733" cy="3631360"/>
          </a:xfrm>
          <a:prstGeom prst="rect">
            <a:avLst/>
          </a:prstGeom>
        </p:spPr>
      </p:pic>
      <p:sp>
        <p:nvSpPr>
          <p:cNvPr id="5" name="Slide Number Placeholder 1">
            <a:extLst>
              <a:ext uri="{FF2B5EF4-FFF2-40B4-BE49-F238E27FC236}">
                <a16:creationId xmlns:a16="http://schemas.microsoft.com/office/drawing/2014/main" id="{3B658789-AD9B-412D-B1F5-C937FF17568F}"/>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16</a:t>
            </a:r>
          </a:p>
        </p:txBody>
      </p:sp>
    </p:spTree>
    <p:extLst>
      <p:ext uri="{BB962C8B-B14F-4D97-AF65-F5344CB8AC3E}">
        <p14:creationId xmlns:p14="http://schemas.microsoft.com/office/powerpoint/2010/main" val="1759393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56B72-D2F6-41C6-9462-3D4128A3E945}"/>
              </a:ext>
            </a:extLst>
          </p:cNvPr>
          <p:cNvSpPr>
            <a:spLocks noGrp="1"/>
          </p:cNvSpPr>
          <p:nvPr>
            <p:ph type="title"/>
          </p:nvPr>
        </p:nvSpPr>
        <p:spPr>
          <a:xfrm>
            <a:off x="0" y="160258"/>
            <a:ext cx="8229600" cy="857251"/>
          </a:xfrm>
        </p:spPr>
        <p:txBody>
          <a:bodyPr/>
          <a:lstStyle/>
          <a:p>
            <a:pPr algn="ctr"/>
            <a:r>
              <a:rPr lang="en-US" dirty="0"/>
              <a:t>Data Analysis</a:t>
            </a:r>
          </a:p>
        </p:txBody>
      </p:sp>
      <p:sp>
        <p:nvSpPr>
          <p:cNvPr id="6" name="TextBox 5">
            <a:extLst>
              <a:ext uri="{FF2B5EF4-FFF2-40B4-BE49-F238E27FC236}">
                <a16:creationId xmlns:a16="http://schemas.microsoft.com/office/drawing/2014/main" id="{A757ACB7-F58C-4E86-BEF6-64D0DA5640A3}"/>
              </a:ext>
            </a:extLst>
          </p:cNvPr>
          <p:cNvSpPr txBox="1"/>
          <p:nvPr/>
        </p:nvSpPr>
        <p:spPr>
          <a:xfrm>
            <a:off x="1311614" y="3967074"/>
            <a:ext cx="6720840" cy="307777"/>
          </a:xfrm>
          <a:prstGeom prst="rect">
            <a:avLst/>
          </a:prstGeom>
          <a:noFill/>
        </p:spPr>
        <p:txBody>
          <a:bodyPr wrap="square" rtlCol="0">
            <a:spAutoFit/>
          </a:bodyPr>
          <a:lstStyle/>
          <a:p>
            <a:r>
              <a:rPr lang="en-US" dirty="0"/>
              <a:t>DONOR-RECIPIENT ABO MATCH LEVEL is directly proportional to GSTATUS</a:t>
            </a:r>
          </a:p>
        </p:txBody>
      </p:sp>
      <p:pic>
        <p:nvPicPr>
          <p:cNvPr id="7" name="Picture 6">
            <a:extLst>
              <a:ext uri="{FF2B5EF4-FFF2-40B4-BE49-F238E27FC236}">
                <a16:creationId xmlns:a16="http://schemas.microsoft.com/office/drawing/2014/main" id="{039EC01E-8C26-4F91-AC52-1297DE6481BC}"/>
              </a:ext>
            </a:extLst>
          </p:cNvPr>
          <p:cNvPicPr>
            <a:picLocks noChangeAspect="1"/>
          </p:cNvPicPr>
          <p:nvPr/>
        </p:nvPicPr>
        <p:blipFill>
          <a:blip r:embed="rId2"/>
          <a:stretch>
            <a:fillRect/>
          </a:stretch>
        </p:blipFill>
        <p:spPr>
          <a:xfrm>
            <a:off x="0" y="899160"/>
            <a:ext cx="4672034" cy="3004601"/>
          </a:xfrm>
          <a:prstGeom prst="rect">
            <a:avLst/>
          </a:prstGeom>
        </p:spPr>
      </p:pic>
      <p:pic>
        <p:nvPicPr>
          <p:cNvPr id="8" name="Picture 7">
            <a:extLst>
              <a:ext uri="{FF2B5EF4-FFF2-40B4-BE49-F238E27FC236}">
                <a16:creationId xmlns:a16="http://schemas.microsoft.com/office/drawing/2014/main" id="{E1EFD416-B856-4120-A12D-AC722861ED4F}"/>
              </a:ext>
            </a:extLst>
          </p:cNvPr>
          <p:cNvPicPr>
            <a:picLocks noChangeAspect="1"/>
          </p:cNvPicPr>
          <p:nvPr/>
        </p:nvPicPr>
        <p:blipFill>
          <a:blip r:embed="rId3"/>
          <a:stretch>
            <a:fillRect/>
          </a:stretch>
        </p:blipFill>
        <p:spPr>
          <a:xfrm>
            <a:off x="4672034" y="962473"/>
            <a:ext cx="4114755" cy="2941288"/>
          </a:xfrm>
          <a:prstGeom prst="rect">
            <a:avLst/>
          </a:prstGeom>
        </p:spPr>
      </p:pic>
      <p:sp>
        <p:nvSpPr>
          <p:cNvPr id="9" name="Slide Number Placeholder 1">
            <a:extLst>
              <a:ext uri="{FF2B5EF4-FFF2-40B4-BE49-F238E27FC236}">
                <a16:creationId xmlns:a16="http://schemas.microsoft.com/office/drawing/2014/main" id="{D6699DED-5EAE-4C74-8AEE-11965B271119}"/>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17</a:t>
            </a:r>
          </a:p>
        </p:txBody>
      </p:sp>
    </p:spTree>
    <p:extLst>
      <p:ext uri="{BB962C8B-B14F-4D97-AF65-F5344CB8AC3E}">
        <p14:creationId xmlns:p14="http://schemas.microsoft.com/office/powerpoint/2010/main" val="581872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sp>
        <p:nvSpPr>
          <p:cNvPr id="31" name="Shape 31"/>
          <p:cNvSpPr txBox="1"/>
          <p:nvPr/>
        </p:nvSpPr>
        <p:spPr>
          <a:xfrm>
            <a:off x="569762" y="241006"/>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dirty="0">
                <a:solidFill>
                  <a:srgbClr val="990000"/>
                </a:solidFill>
                <a:latin typeface="Arial"/>
                <a:ea typeface="Arial"/>
                <a:cs typeface="Arial"/>
                <a:sym typeface="Arial"/>
              </a:rPr>
              <a:t>Content</a:t>
            </a:r>
            <a:endParaRPr sz="3600" b="0" i="0" u="none" strike="noStrike" cap="none" dirty="0">
              <a:solidFill>
                <a:srgbClr val="990000"/>
              </a:solidFill>
              <a:latin typeface="Arial"/>
              <a:ea typeface="Arial"/>
              <a:cs typeface="Arial"/>
              <a:sym typeface="Arial"/>
            </a:endParaRPr>
          </a:p>
        </p:txBody>
      </p:sp>
      <p:sp>
        <p:nvSpPr>
          <p:cNvPr id="32" name="Shape 32"/>
          <p:cNvSpPr txBox="1"/>
          <p:nvPr/>
        </p:nvSpPr>
        <p:spPr>
          <a:xfrm>
            <a:off x="1148316" y="1127051"/>
            <a:ext cx="2764465" cy="3598348"/>
          </a:xfrm>
          <a:prstGeom prst="rect">
            <a:avLst/>
          </a:prstGeom>
          <a:noFill/>
          <a:ln>
            <a:noFill/>
          </a:ln>
        </p:spPr>
        <p:txBody>
          <a:bodyPr spcFirstLastPara="1" wrap="square" lIns="91425" tIns="45700" rIns="91425" bIns="45700" anchor="t" anchorCtr="0">
            <a:noAutofit/>
          </a:bodyPr>
          <a:lstStyle/>
          <a:p>
            <a:pPr marL="171450" marR="0" lvl="0" indent="-171450" algn="l" rtl="0">
              <a:lnSpc>
                <a:spcPct val="150000"/>
              </a:lnSpc>
              <a:spcBef>
                <a:spcPts val="0"/>
              </a:spcBef>
              <a:spcAft>
                <a:spcPts val="0"/>
              </a:spcAft>
              <a:buClr>
                <a:schemeClr val="dk1"/>
              </a:buClr>
              <a:buSzPts val="2200"/>
              <a:buFont typeface="Arial"/>
              <a:buChar char="•"/>
            </a:pPr>
            <a:r>
              <a:rPr lang="en" sz="2000" b="0" i="0" u="none" strike="noStrike" cap="none" dirty="0">
                <a:solidFill>
                  <a:schemeClr val="dk1"/>
                </a:solidFill>
                <a:latin typeface="Calibri" panose="020F0502020204030204" pitchFamily="34" charset="0"/>
                <a:cs typeface="Calibri" panose="020F0502020204030204" pitchFamily="34" charset="0"/>
                <a:sym typeface="Arial"/>
              </a:rPr>
              <a:t>Elevator Pitch</a:t>
            </a:r>
            <a:endParaRPr sz="2000" dirty="0">
              <a:latin typeface="Calibri" panose="020F0502020204030204" pitchFamily="34" charset="0"/>
              <a:cs typeface="Calibri" panose="020F0502020204030204" pitchFamily="34" charset="0"/>
            </a:endParaRPr>
          </a:p>
          <a:p>
            <a:pPr marL="171450" marR="0" lvl="0" indent="-171450" algn="l" rtl="0">
              <a:lnSpc>
                <a:spcPct val="150000"/>
              </a:lnSpc>
              <a:spcBef>
                <a:spcPts val="0"/>
              </a:spcBef>
              <a:spcAft>
                <a:spcPts val="0"/>
              </a:spcAft>
              <a:buClr>
                <a:schemeClr val="dk1"/>
              </a:buClr>
              <a:buSzPts val="2200"/>
              <a:buFont typeface="Arial"/>
              <a:buChar char="•"/>
            </a:pPr>
            <a:r>
              <a:rPr lang="en-US" sz="2000" dirty="0">
                <a:solidFill>
                  <a:schemeClr val="dk1"/>
                </a:solidFill>
                <a:latin typeface="Calibri" panose="020F0502020204030204" pitchFamily="34" charset="0"/>
                <a:cs typeface="Calibri" panose="020F0502020204030204" pitchFamily="34" charset="0"/>
              </a:rPr>
              <a:t>Define Phase</a:t>
            </a:r>
          </a:p>
          <a:p>
            <a:pPr marL="171450" marR="0" lvl="0" indent="-171450" algn="l" rtl="0">
              <a:lnSpc>
                <a:spcPct val="150000"/>
              </a:lnSpc>
              <a:spcBef>
                <a:spcPts val="0"/>
              </a:spcBef>
              <a:spcAft>
                <a:spcPts val="0"/>
              </a:spcAft>
              <a:buClr>
                <a:schemeClr val="dk1"/>
              </a:buClr>
              <a:buSzPts val="2200"/>
              <a:buFont typeface="Arial"/>
              <a:buChar char="•"/>
            </a:pPr>
            <a:r>
              <a:rPr lang="en-US" sz="2000" dirty="0">
                <a:solidFill>
                  <a:schemeClr val="dk1"/>
                </a:solidFill>
                <a:latin typeface="Calibri" panose="020F0502020204030204" pitchFamily="34" charset="0"/>
                <a:cs typeface="Calibri" panose="020F0502020204030204" pitchFamily="34" charset="0"/>
              </a:rPr>
              <a:t>Measure Phase</a:t>
            </a:r>
          </a:p>
          <a:p>
            <a:pPr marL="171450" marR="0" lvl="0" indent="-171450" algn="l" rtl="0">
              <a:lnSpc>
                <a:spcPct val="150000"/>
              </a:lnSpc>
              <a:spcBef>
                <a:spcPts val="0"/>
              </a:spcBef>
              <a:spcAft>
                <a:spcPts val="0"/>
              </a:spcAft>
              <a:buClr>
                <a:schemeClr val="dk1"/>
              </a:buClr>
              <a:buSzPts val="2200"/>
              <a:buFont typeface="Arial"/>
              <a:buChar char="•"/>
            </a:pPr>
            <a:r>
              <a:rPr lang="en-US" sz="2000" dirty="0">
                <a:solidFill>
                  <a:schemeClr val="dk1"/>
                </a:solidFill>
                <a:latin typeface="Calibri" panose="020F0502020204030204" pitchFamily="34" charset="0"/>
                <a:cs typeface="Calibri" panose="020F0502020204030204" pitchFamily="34" charset="0"/>
              </a:rPr>
              <a:t>Analysis Phase</a:t>
            </a:r>
          </a:p>
          <a:p>
            <a:pPr marL="171450" marR="0" lvl="0" indent="-171450" algn="l" rtl="0">
              <a:lnSpc>
                <a:spcPct val="150000"/>
              </a:lnSpc>
              <a:spcBef>
                <a:spcPts val="0"/>
              </a:spcBef>
              <a:spcAft>
                <a:spcPts val="0"/>
              </a:spcAft>
              <a:buClr>
                <a:schemeClr val="dk1"/>
              </a:buClr>
              <a:buSzPts val="2200"/>
              <a:buFont typeface="Arial"/>
              <a:buChar char="•"/>
            </a:pPr>
            <a:r>
              <a:rPr lang="en-US" sz="2000" dirty="0">
                <a:solidFill>
                  <a:schemeClr val="dk1"/>
                </a:solidFill>
                <a:latin typeface="Calibri" panose="020F0502020204030204" pitchFamily="34" charset="0"/>
                <a:cs typeface="Calibri" panose="020F0502020204030204" pitchFamily="34" charset="0"/>
              </a:rPr>
              <a:t>Improve Phase</a:t>
            </a:r>
          </a:p>
          <a:p>
            <a:pPr marL="171450" marR="0" lvl="0" indent="-171450" algn="l" rtl="0">
              <a:lnSpc>
                <a:spcPct val="150000"/>
              </a:lnSpc>
              <a:spcBef>
                <a:spcPts val="0"/>
              </a:spcBef>
              <a:spcAft>
                <a:spcPts val="0"/>
              </a:spcAft>
              <a:buClr>
                <a:schemeClr val="dk1"/>
              </a:buClr>
              <a:buSzPts val="2200"/>
              <a:buFont typeface="Arial"/>
              <a:buChar char="•"/>
            </a:pPr>
            <a:endParaRPr lang="en-US" sz="2000" dirty="0">
              <a:solidFill>
                <a:schemeClr val="dk1"/>
              </a:solidFill>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Clr>
                <a:schemeClr val="dk1"/>
              </a:buClr>
              <a:buSzPts val="2200"/>
              <a:buFont typeface="Arial"/>
              <a:buNone/>
            </a:pPr>
            <a:endParaRPr sz="2000" b="0" i="0" u="none" strike="noStrike" cap="none" dirty="0">
              <a:solidFill>
                <a:schemeClr val="dk1"/>
              </a:solidFill>
              <a:latin typeface="Calibri" panose="020F0502020204030204" pitchFamily="34" charset="0"/>
              <a:cs typeface="Calibri" panose="020F0502020204030204" pitchFamily="34" charset="0"/>
              <a:sym typeface="Arial"/>
            </a:endParaRPr>
          </a:p>
        </p:txBody>
      </p:sp>
      <p:sp>
        <p:nvSpPr>
          <p:cNvPr id="5" name="Shape 32">
            <a:extLst>
              <a:ext uri="{FF2B5EF4-FFF2-40B4-BE49-F238E27FC236}">
                <a16:creationId xmlns:a16="http://schemas.microsoft.com/office/drawing/2014/main" id="{96FC40EE-C1D0-481B-9699-C65F229ECE57}"/>
              </a:ext>
            </a:extLst>
          </p:cNvPr>
          <p:cNvSpPr txBox="1"/>
          <p:nvPr/>
        </p:nvSpPr>
        <p:spPr>
          <a:xfrm>
            <a:off x="4653516" y="1127051"/>
            <a:ext cx="2764465" cy="3598348"/>
          </a:xfrm>
          <a:prstGeom prst="rect">
            <a:avLst/>
          </a:prstGeom>
          <a:noFill/>
          <a:ln>
            <a:noFill/>
          </a:ln>
        </p:spPr>
        <p:txBody>
          <a:bodyPr spcFirstLastPara="1" wrap="square" lIns="91425" tIns="45700" rIns="91425" bIns="45700" anchor="t" anchorCtr="0">
            <a:noAutofit/>
          </a:bodyPr>
          <a:lstStyle/>
          <a:p>
            <a:pPr marL="171450" lvl="0" indent="-171450">
              <a:lnSpc>
                <a:spcPct val="150000"/>
              </a:lnSpc>
              <a:buClr>
                <a:schemeClr val="dk1"/>
              </a:buClr>
              <a:buSzPts val="2200"/>
              <a:buFont typeface="Arial"/>
              <a:buChar char="•"/>
            </a:pPr>
            <a:r>
              <a:rPr lang="en-US" sz="2000" dirty="0">
                <a:solidFill>
                  <a:schemeClr val="dk1"/>
                </a:solidFill>
                <a:latin typeface="Calibri" panose="020F0502020204030204" pitchFamily="34" charset="0"/>
                <a:cs typeface="Calibri" panose="020F0502020204030204" pitchFamily="34" charset="0"/>
              </a:rPr>
              <a:t>Control Phase</a:t>
            </a:r>
          </a:p>
          <a:p>
            <a:pPr marL="171450" indent="-171450">
              <a:lnSpc>
                <a:spcPct val="150000"/>
              </a:lnSpc>
              <a:buClr>
                <a:schemeClr val="dk1"/>
              </a:buClr>
              <a:buSzPts val="2200"/>
              <a:buFont typeface="Arial"/>
              <a:buChar char="•"/>
            </a:pPr>
            <a:r>
              <a:rPr lang="en-US" sz="2000" dirty="0">
                <a:solidFill>
                  <a:schemeClr val="dk1"/>
                </a:solidFill>
                <a:latin typeface="Calibri" panose="020F0502020204030204" pitchFamily="34" charset="0"/>
                <a:cs typeface="Calibri" panose="020F0502020204030204" pitchFamily="34" charset="0"/>
              </a:rPr>
              <a:t>Demo</a:t>
            </a:r>
          </a:p>
          <a:p>
            <a:pPr marL="171450" indent="-171450">
              <a:lnSpc>
                <a:spcPct val="150000"/>
              </a:lnSpc>
              <a:buClr>
                <a:schemeClr val="dk1"/>
              </a:buClr>
              <a:buSzPts val="2200"/>
              <a:buFont typeface="Arial"/>
              <a:buChar char="•"/>
            </a:pPr>
            <a:r>
              <a:rPr lang="en-US" sz="2000" dirty="0">
                <a:solidFill>
                  <a:schemeClr val="dk1"/>
                </a:solidFill>
                <a:latin typeface="Calibri" panose="020F0502020204030204" pitchFamily="34" charset="0"/>
                <a:cs typeface="Calibri" panose="020F0502020204030204" pitchFamily="34" charset="0"/>
              </a:rPr>
              <a:t>Key Learnings</a:t>
            </a:r>
          </a:p>
          <a:p>
            <a:pPr marL="171450" indent="-171450">
              <a:lnSpc>
                <a:spcPct val="150000"/>
              </a:lnSpc>
              <a:buClr>
                <a:schemeClr val="dk1"/>
              </a:buClr>
              <a:buSzPts val="2200"/>
              <a:buFont typeface="Arial"/>
              <a:buChar char="•"/>
            </a:pPr>
            <a:r>
              <a:rPr lang="en-US" sz="2000" dirty="0">
                <a:solidFill>
                  <a:schemeClr val="dk1"/>
                </a:solidFill>
                <a:latin typeface="Calibri" panose="020F0502020204030204" pitchFamily="34" charset="0"/>
                <a:cs typeface="Calibri" panose="020F0502020204030204" pitchFamily="34" charset="0"/>
              </a:rPr>
              <a:t>Future Work</a:t>
            </a:r>
          </a:p>
          <a:p>
            <a:pPr marL="171450" indent="-171450">
              <a:lnSpc>
                <a:spcPct val="150000"/>
              </a:lnSpc>
              <a:buClr>
                <a:schemeClr val="dk1"/>
              </a:buClr>
              <a:buSzPts val="2200"/>
              <a:buFont typeface="Arial"/>
              <a:buChar char="•"/>
            </a:pPr>
            <a:r>
              <a:rPr lang="en-US" sz="2000" dirty="0">
                <a:solidFill>
                  <a:schemeClr val="dk1"/>
                </a:solidFill>
                <a:latin typeface="Calibri" panose="020F0502020204030204" pitchFamily="34" charset="0"/>
                <a:cs typeface="Calibri" panose="020F0502020204030204" pitchFamily="34" charset="0"/>
              </a:rPr>
              <a:t>References</a:t>
            </a:r>
            <a:endParaRPr lang="en-US" sz="2000" dirty="0">
              <a:latin typeface="Calibri" panose="020F0502020204030204" pitchFamily="34" charset="0"/>
              <a:cs typeface="Calibri" panose="020F0502020204030204" pitchFamily="34" charset="0"/>
            </a:endParaRPr>
          </a:p>
          <a:p>
            <a:pPr marL="171450" marR="0" lvl="0" indent="-171450" algn="l" rtl="0">
              <a:lnSpc>
                <a:spcPct val="150000"/>
              </a:lnSpc>
              <a:spcBef>
                <a:spcPts val="0"/>
              </a:spcBef>
              <a:spcAft>
                <a:spcPts val="0"/>
              </a:spcAft>
              <a:buClr>
                <a:schemeClr val="dk1"/>
              </a:buClr>
              <a:buSzPts val="2200"/>
              <a:buFont typeface="Arial"/>
              <a:buChar char="•"/>
            </a:pPr>
            <a:endParaRPr lang="en-US" sz="2000" dirty="0">
              <a:solidFill>
                <a:schemeClr val="dk1"/>
              </a:solidFill>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Clr>
                <a:schemeClr val="dk1"/>
              </a:buClr>
              <a:buSzPts val="2200"/>
              <a:buFont typeface="Arial"/>
              <a:buNone/>
            </a:pPr>
            <a:endParaRPr sz="2000" b="0" i="0" u="none" strike="noStrike" cap="none" dirty="0">
              <a:solidFill>
                <a:schemeClr val="dk1"/>
              </a:solidFill>
              <a:latin typeface="Calibri" panose="020F0502020204030204" pitchFamily="34" charset="0"/>
              <a:cs typeface="Calibri" panose="020F0502020204030204" pitchFamily="34" charset="0"/>
              <a:sym typeface="Arial"/>
            </a:endParaRPr>
          </a:p>
        </p:txBody>
      </p:sp>
      <p:sp>
        <p:nvSpPr>
          <p:cNvPr id="7" name="Slide Number Placeholder 1">
            <a:extLst>
              <a:ext uri="{FF2B5EF4-FFF2-40B4-BE49-F238E27FC236}">
                <a16:creationId xmlns:a16="http://schemas.microsoft.com/office/drawing/2014/main" id="{72B016A2-55FB-4534-848E-9629B88DF665}"/>
              </a:ext>
            </a:extLst>
          </p:cNvPr>
          <p:cNvSpPr txBox="1">
            <a:spLocks/>
          </p:cNvSpPr>
          <p:nvPr/>
        </p:nvSpPr>
        <p:spPr>
          <a:xfrm>
            <a:off x="8565501" y="4598626"/>
            <a:ext cx="316229" cy="3277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dirty="0">
              <a:solidFill>
                <a:schemeClr val="bg1"/>
              </a:solidFill>
            </a:endParaRPr>
          </a:p>
        </p:txBody>
      </p:sp>
      <p:sp>
        <p:nvSpPr>
          <p:cNvPr id="8" name="Slide Number Placeholder 1">
            <a:extLst>
              <a:ext uri="{FF2B5EF4-FFF2-40B4-BE49-F238E27FC236}">
                <a16:creationId xmlns:a16="http://schemas.microsoft.com/office/drawing/2014/main" id="{7D0869F4-4FCA-4327-A42D-4C01167E2286}"/>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dirty="0">
              <a:solidFill>
                <a:schemeClr val="bg1"/>
              </a:solidFill>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CBAF0A-616A-4747-89D6-CDE36B8C30F8}"/>
              </a:ext>
            </a:extLst>
          </p:cNvPr>
          <p:cNvSpPr txBox="1">
            <a:spLocks/>
          </p:cNvSpPr>
          <p:nvPr/>
        </p:nvSpPr>
        <p:spPr>
          <a:xfrm>
            <a:off x="1669309" y="1266754"/>
            <a:ext cx="6404345" cy="1644087"/>
          </a:xfrm>
          <a:prstGeom prst="rect">
            <a:avLst/>
          </a:prstGeom>
          <a:noFill/>
          <a:ln>
            <a:noFill/>
          </a:ln>
          <a:effectLst>
            <a:outerShdw blurRad="50800" dist="50800" dir="5400000" algn="ctr" rotWithShape="0">
              <a:schemeClr val="accent6">
                <a:lumMod val="40000"/>
                <a:lumOff val="60000"/>
              </a:schemeClr>
            </a:outerShdw>
          </a:effectLst>
          <a:scene3d>
            <a:camera prst="orthographicFront"/>
            <a:lightRig rig="threePt" dir="t"/>
          </a:scene3d>
          <a:sp3d extrusionH="76200">
            <a:bevelT h="88900"/>
            <a:extrusionClr>
              <a:schemeClr val="accent6">
                <a:lumMod val="40000"/>
                <a:lumOff val="60000"/>
              </a:schemeClr>
            </a:extrusionClr>
          </a:sp3d>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4400" dirty="0"/>
              <a:t>Part 2: Feature Selection</a:t>
            </a:r>
          </a:p>
        </p:txBody>
      </p:sp>
      <p:sp>
        <p:nvSpPr>
          <p:cNvPr id="4" name="Slide Number Placeholder 1">
            <a:extLst>
              <a:ext uri="{FF2B5EF4-FFF2-40B4-BE49-F238E27FC236}">
                <a16:creationId xmlns:a16="http://schemas.microsoft.com/office/drawing/2014/main" id="{0A8E9714-47DA-4D16-ACA0-CAB2FC7F1CB5}"/>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18</a:t>
            </a:r>
          </a:p>
        </p:txBody>
      </p:sp>
    </p:spTree>
    <p:extLst>
      <p:ext uri="{BB962C8B-B14F-4D97-AF65-F5344CB8AC3E}">
        <p14:creationId xmlns:p14="http://schemas.microsoft.com/office/powerpoint/2010/main" val="1332806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p:nvPr/>
        </p:nvSpPr>
        <p:spPr>
          <a:xfrm>
            <a:off x="635001" y="309020"/>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a:solidFill>
                  <a:srgbClr val="990000"/>
                </a:solidFill>
                <a:latin typeface="Arial"/>
                <a:ea typeface="Arial"/>
                <a:cs typeface="Arial"/>
                <a:sym typeface="Arial"/>
              </a:rPr>
              <a:t>Feature Selection</a:t>
            </a:r>
            <a:endParaRPr sz="2400" b="0" i="0" u="none" strike="noStrike" cap="none">
              <a:solidFill>
                <a:srgbClr val="990000"/>
              </a:solidFill>
              <a:latin typeface="Arial"/>
              <a:ea typeface="Arial"/>
              <a:cs typeface="Arial"/>
              <a:sym typeface="Arial"/>
            </a:endParaRPr>
          </a:p>
        </p:txBody>
      </p:sp>
      <p:sp>
        <p:nvSpPr>
          <p:cNvPr id="41" name="Shape 41"/>
          <p:cNvSpPr txBox="1"/>
          <p:nvPr/>
        </p:nvSpPr>
        <p:spPr>
          <a:xfrm>
            <a:off x="537949" y="810020"/>
            <a:ext cx="8251631" cy="40626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2" name="Shape 42"/>
          <p:cNvSpPr txBox="1"/>
          <p:nvPr/>
        </p:nvSpPr>
        <p:spPr>
          <a:xfrm>
            <a:off x="537950" y="639899"/>
            <a:ext cx="7645060" cy="35006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 sz="1600" b="0" i="0" u="none" strike="noStrike" cap="none" dirty="0">
                <a:solidFill>
                  <a:srgbClr val="000000"/>
                </a:solidFill>
                <a:latin typeface="Calibri" panose="020F0502020204030204" pitchFamily="34" charset="0"/>
                <a:ea typeface="Calibri"/>
                <a:cs typeface="Calibri" panose="020F0502020204030204" pitchFamily="34" charset="0"/>
                <a:sym typeface="Calibri"/>
              </a:rPr>
              <a:t>Univariate Statistics features selection </a:t>
            </a:r>
            <a:endParaRPr sz="1600" dirty="0">
              <a:latin typeface="Calibri" panose="020F0502020204030204" pitchFamily="34" charset="0"/>
              <a:cs typeface="Calibri" panose="020F0502020204030204" pitchFamily="34" charset="0"/>
            </a:endParaRPr>
          </a:p>
          <a:p>
            <a:pPr marL="914400" marR="0" lvl="1" indent="-317500" algn="l" rtl="0">
              <a:lnSpc>
                <a:spcPct val="128181"/>
              </a:lnSpc>
              <a:spcBef>
                <a:spcPts val="0"/>
              </a:spcBef>
              <a:spcAft>
                <a:spcPts val="0"/>
              </a:spcAft>
              <a:buClr>
                <a:srgbClr val="000000"/>
              </a:buClr>
              <a:buSzPts val="1400"/>
              <a:buFont typeface="Calibri"/>
              <a:buChar char="○"/>
            </a:pPr>
            <a:r>
              <a:rPr lang="en" sz="1600" b="0" i="0" u="none" strike="noStrike" cap="none" dirty="0">
                <a:solidFill>
                  <a:srgbClr val="000000"/>
                </a:solidFill>
                <a:latin typeface="Calibri" panose="020F0502020204030204" pitchFamily="34" charset="0"/>
                <a:ea typeface="Calibri"/>
                <a:cs typeface="Calibri" panose="020F0502020204030204" pitchFamily="34" charset="0"/>
                <a:sym typeface="Calibri"/>
              </a:rPr>
              <a:t>Determines the relationship between each feature and output(target)</a:t>
            </a:r>
            <a:endParaRPr sz="1600" dirty="0">
              <a:latin typeface="Calibri" panose="020F0502020204030204" pitchFamily="34" charset="0"/>
              <a:cs typeface="Calibri" panose="020F0502020204030204" pitchFamily="34" charset="0"/>
            </a:endParaRPr>
          </a:p>
          <a:p>
            <a:pPr marL="914400" marR="0" lvl="1" indent="-317500" algn="l" rtl="0">
              <a:lnSpc>
                <a:spcPct val="128181"/>
              </a:lnSpc>
              <a:spcBef>
                <a:spcPts val="0"/>
              </a:spcBef>
              <a:spcAft>
                <a:spcPts val="0"/>
              </a:spcAft>
              <a:buClr>
                <a:srgbClr val="000000"/>
              </a:buClr>
              <a:buSzPts val="1400"/>
              <a:buFont typeface="Calibri"/>
              <a:buChar char="○"/>
            </a:pPr>
            <a:r>
              <a:rPr lang="en" sz="1600" b="0" i="0" u="none" strike="noStrike" cap="none" dirty="0">
                <a:solidFill>
                  <a:srgbClr val="000000"/>
                </a:solidFill>
                <a:latin typeface="Calibri" panose="020F0502020204030204" pitchFamily="34" charset="0"/>
                <a:ea typeface="Calibri"/>
                <a:cs typeface="Calibri" panose="020F0502020204030204" pitchFamily="34" charset="0"/>
                <a:sym typeface="Calibri"/>
              </a:rPr>
              <a:t>Only the features with highest confidence are selected</a:t>
            </a:r>
            <a:endParaRPr sz="1600" dirty="0">
              <a:latin typeface="Calibri" panose="020F0502020204030204" pitchFamily="34" charset="0"/>
              <a:cs typeface="Calibri" panose="020F0502020204030204" pitchFamily="34" charset="0"/>
            </a:endParaRPr>
          </a:p>
          <a:p>
            <a:pPr marL="914400" marR="0" lvl="1" indent="-317500" algn="l" rtl="0">
              <a:lnSpc>
                <a:spcPct val="128181"/>
              </a:lnSpc>
              <a:spcBef>
                <a:spcPts val="0"/>
              </a:spcBef>
              <a:spcAft>
                <a:spcPts val="0"/>
              </a:spcAft>
              <a:buClr>
                <a:srgbClr val="000000"/>
              </a:buClr>
              <a:buSzPts val="1400"/>
              <a:buFont typeface="Calibri"/>
              <a:buChar char="○"/>
            </a:pPr>
            <a:r>
              <a:rPr lang="en" sz="1600" b="0" i="0" u="none" strike="noStrike" cap="none" dirty="0">
                <a:solidFill>
                  <a:srgbClr val="000000"/>
                </a:solidFill>
                <a:latin typeface="Calibri" panose="020F0502020204030204" pitchFamily="34" charset="0"/>
                <a:ea typeface="Calibri"/>
                <a:cs typeface="Calibri" panose="020F0502020204030204" pitchFamily="34" charset="0"/>
                <a:sym typeface="Calibri"/>
              </a:rPr>
              <a:t>Select Percentile : 75 % of the features</a:t>
            </a:r>
            <a:endParaRPr sz="1600" dirty="0">
              <a:latin typeface="Calibri" panose="020F0502020204030204" pitchFamily="34" charset="0"/>
              <a:cs typeface="Calibri" panose="020F0502020204030204" pitchFamily="34" charset="0"/>
            </a:endParaRPr>
          </a:p>
          <a:p>
            <a:pPr marL="914400" marR="0" lvl="1" indent="-228600" algn="l" rtl="0">
              <a:lnSpc>
                <a:spcPct val="128181"/>
              </a:lnSpc>
              <a:spcBef>
                <a:spcPts val="0"/>
              </a:spcBef>
              <a:spcAft>
                <a:spcPts val="0"/>
              </a:spcAft>
              <a:buClr>
                <a:srgbClr val="000000"/>
              </a:buClr>
              <a:buSzPts val="1400"/>
              <a:buFont typeface="Calibri"/>
              <a:buNone/>
            </a:pPr>
            <a:endParaRPr sz="16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 sz="1600" b="0" i="0" u="none" strike="noStrike" cap="none" dirty="0">
                <a:solidFill>
                  <a:srgbClr val="000000"/>
                </a:solidFill>
                <a:latin typeface="Calibri" panose="020F0502020204030204" pitchFamily="34" charset="0"/>
                <a:ea typeface="Calibri"/>
                <a:cs typeface="Calibri" panose="020F0502020204030204" pitchFamily="34" charset="0"/>
                <a:sym typeface="Calibri"/>
              </a:rPr>
              <a:t>Random Forest Classifier and Select from Model</a:t>
            </a:r>
          </a:p>
          <a:p>
            <a:pPr marL="914400" lvl="1" indent="-317500">
              <a:lnSpc>
                <a:spcPct val="128181"/>
              </a:lnSpc>
              <a:buSzPts val="1400"/>
              <a:buFont typeface="Calibri"/>
              <a:buChar char="○"/>
            </a:pPr>
            <a:r>
              <a:rPr lang="en-US" sz="1600" dirty="0">
                <a:latin typeface="Calibri" panose="020F0502020204030204" pitchFamily="34" charset="0"/>
                <a:ea typeface="Calibri"/>
                <a:cs typeface="Calibri" panose="020F0502020204030204" pitchFamily="34" charset="0"/>
                <a:sym typeface="Calibri"/>
              </a:rPr>
              <a:t>Cross Validation is incorporated to increase the accuracy of the model</a:t>
            </a:r>
            <a:endParaRPr lang="en-US" sz="1600" dirty="0">
              <a:latin typeface="Calibri" panose="020F0502020204030204" pitchFamily="34" charset="0"/>
              <a:cs typeface="Calibri" panose="020F0502020204030204" pitchFamily="34" charset="0"/>
            </a:endParaRPr>
          </a:p>
          <a:p>
            <a:pPr marL="127000" lvl="1"/>
            <a:endParaRPr lang="en-US" sz="1600" dirty="0">
              <a:latin typeface="Calibri" panose="020F0502020204030204" pitchFamily="34" charset="0"/>
              <a:ea typeface="Calibri"/>
              <a:cs typeface="Calibri" panose="020F0502020204030204" pitchFamily="34" charset="0"/>
              <a:sym typeface="Calibri"/>
            </a:endParaRPr>
          </a:p>
          <a:p>
            <a:pPr marL="127000" lvl="1"/>
            <a:r>
              <a:rPr lang="en-US" sz="1600" dirty="0">
                <a:latin typeface="Calibri" panose="020F0502020204030204" pitchFamily="34" charset="0"/>
                <a:ea typeface="Calibri"/>
                <a:cs typeface="Calibri" panose="020F0502020204030204" pitchFamily="34" charset="0"/>
                <a:sym typeface="Calibri"/>
              </a:rPr>
              <a:t>	</a:t>
            </a:r>
            <a:r>
              <a:rPr lang="en-US" sz="1600" b="1" dirty="0">
                <a:latin typeface="Calibri" panose="020F0502020204030204" pitchFamily="34" charset="0"/>
                <a:ea typeface="Calibri"/>
                <a:cs typeface="Calibri" panose="020F0502020204030204" pitchFamily="34" charset="0"/>
                <a:sym typeface="Calibri"/>
              </a:rPr>
              <a:t>Output :  The common top features selected by both the Models</a:t>
            </a:r>
            <a:endParaRPr lang="en" sz="1600" dirty="0">
              <a:latin typeface="Calibri" panose="020F0502020204030204" pitchFamily="34" charset="0"/>
              <a:cs typeface="Calibri" panose="020F0502020204030204" pitchFamily="34" charset="0"/>
              <a:sym typeface="Calibri"/>
            </a:endParaRPr>
          </a:p>
          <a:p>
            <a:pPr marL="457200" marR="0" lvl="0" indent="-317500" algn="l" rtl="0">
              <a:lnSpc>
                <a:spcPct val="100000"/>
              </a:lnSpc>
              <a:spcBef>
                <a:spcPts val="0"/>
              </a:spcBef>
              <a:spcAft>
                <a:spcPts val="0"/>
              </a:spcAft>
              <a:buClr>
                <a:srgbClr val="000000"/>
              </a:buClr>
              <a:buSzPts val="1400"/>
              <a:buFont typeface="Calibri"/>
              <a:buChar char="●"/>
            </a:pPr>
            <a:endParaRPr lang="en" sz="1600" dirty="0">
              <a:latin typeface="Calibri" panose="020F0502020204030204" pitchFamily="34" charset="0"/>
              <a:cs typeface="Calibri" panose="020F0502020204030204" pitchFamily="34" charset="0"/>
              <a:sym typeface="Calibri"/>
            </a:endParaRPr>
          </a:p>
          <a:p>
            <a:pPr marL="457200" lvl="0" indent="-317500">
              <a:buSzPts val="1400"/>
              <a:buFont typeface="Calibri"/>
              <a:buChar char="●"/>
            </a:pPr>
            <a:r>
              <a:rPr lang="en-US" sz="1600" dirty="0">
                <a:latin typeface="Calibri" panose="020F0502020204030204" pitchFamily="34" charset="0"/>
                <a:cs typeface="Calibri" panose="020F0502020204030204" pitchFamily="34" charset="0"/>
              </a:rPr>
              <a:t>Univariate Statistics and Random Forest classifier has 41 features in common with zero importance and these features have been eliminated before fitting the Models</a:t>
            </a:r>
            <a:endParaRPr sz="1600" dirty="0">
              <a:latin typeface="Calibri" panose="020F0502020204030204" pitchFamily="34" charset="0"/>
              <a:cs typeface="Calibri" panose="020F0502020204030204" pitchFamily="34" charset="0"/>
            </a:endParaRPr>
          </a:p>
          <a:p>
            <a:pPr marL="127000" marR="0" lvl="1" algn="l" rtl="0">
              <a:lnSpc>
                <a:spcPct val="100000"/>
              </a:lnSpc>
              <a:spcBef>
                <a:spcPts val="0"/>
              </a:spcBef>
              <a:spcAft>
                <a:spcPts val="0"/>
              </a:spcAft>
            </a:pPr>
            <a:br>
              <a:rPr lang="en" sz="1600" b="0" i="0" u="none" strike="noStrike" cap="none" dirty="0">
                <a:solidFill>
                  <a:srgbClr val="000000"/>
                </a:solidFill>
                <a:latin typeface="Calibri" panose="020F0502020204030204" pitchFamily="34" charset="0"/>
                <a:ea typeface="Calibri"/>
                <a:cs typeface="Calibri" panose="020F0502020204030204" pitchFamily="34" charset="0"/>
                <a:sym typeface="Calibri"/>
              </a:rPr>
            </a:br>
            <a:br>
              <a:rPr lang="en" sz="1600" b="0" i="0" u="none" strike="noStrike" cap="none" dirty="0">
                <a:solidFill>
                  <a:srgbClr val="000000"/>
                </a:solidFill>
                <a:latin typeface="Calibri" panose="020F0502020204030204" pitchFamily="34" charset="0"/>
                <a:ea typeface="Calibri"/>
                <a:cs typeface="Calibri" panose="020F0502020204030204" pitchFamily="34" charset="0"/>
                <a:sym typeface="Calibri"/>
              </a:rPr>
            </a:br>
            <a:endParaRPr sz="16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sp>
        <p:nvSpPr>
          <p:cNvPr id="5" name="Slide Number Placeholder 1">
            <a:extLst>
              <a:ext uri="{FF2B5EF4-FFF2-40B4-BE49-F238E27FC236}">
                <a16:creationId xmlns:a16="http://schemas.microsoft.com/office/drawing/2014/main" id="{0F472B65-586C-45A9-95B5-19A5FD235931}"/>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19</a:t>
            </a:r>
          </a:p>
        </p:txBody>
      </p:sp>
    </p:spTree>
    <p:extLst>
      <p:ext uri="{BB962C8B-B14F-4D97-AF65-F5344CB8AC3E}">
        <p14:creationId xmlns:p14="http://schemas.microsoft.com/office/powerpoint/2010/main" val="3768267668"/>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alpha val="95000"/>
          </a:schemeClr>
        </a:solidFill>
        <a:effectLst/>
      </p:bgPr>
    </p:bg>
    <p:spTree>
      <p:nvGrpSpPr>
        <p:cNvPr id="1" name="Shape 46"/>
        <p:cNvGrpSpPr/>
        <p:nvPr/>
      </p:nvGrpSpPr>
      <p:grpSpPr>
        <a:xfrm>
          <a:off x="0" y="0"/>
          <a:ext cx="0" cy="0"/>
          <a:chOff x="0" y="0"/>
          <a:chExt cx="0" cy="0"/>
        </a:xfrm>
      </p:grpSpPr>
      <p:sp>
        <p:nvSpPr>
          <p:cNvPr id="47" name="Shape 47"/>
          <p:cNvSpPr/>
          <p:nvPr/>
        </p:nvSpPr>
        <p:spPr>
          <a:xfrm>
            <a:off x="473562" y="1591056"/>
            <a:ext cx="1961388" cy="1961388"/>
          </a:xfrm>
          <a:prstGeom prst="ellipse">
            <a:avLst/>
          </a:prstGeom>
          <a:noFill/>
          <a:ln w="31750" cap="flat" cmpd="sng">
            <a:solidFill>
              <a:srgbClr val="F1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 name="Shape 49"/>
          <p:cNvSpPr/>
          <p:nvPr/>
        </p:nvSpPr>
        <p:spPr>
          <a:xfrm>
            <a:off x="597006" y="1714500"/>
            <a:ext cx="1714500" cy="1714500"/>
          </a:xfrm>
          <a:prstGeom prst="ellipse">
            <a:avLst/>
          </a:prstGeom>
          <a:solidFill>
            <a:srgbClr val="F10000"/>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600"/>
              </a:spcAft>
              <a:buNone/>
            </a:pPr>
            <a:r>
              <a:rPr lang="en" sz="1500" b="0" i="0" u="none" strike="noStrike" cap="none">
                <a:solidFill>
                  <a:schemeClr val="lt1"/>
                </a:solidFill>
                <a:latin typeface="Arial"/>
                <a:ea typeface="Arial"/>
                <a:cs typeface="Arial"/>
                <a:sym typeface="Arial"/>
              </a:rPr>
              <a:t>Top 20 Important Features </a:t>
            </a:r>
            <a:endParaRPr sz="1500" b="0" i="0" u="none" strike="noStrike" cap="none">
              <a:solidFill>
                <a:schemeClr val="lt1"/>
              </a:solidFill>
              <a:latin typeface="Arial"/>
              <a:ea typeface="Arial"/>
              <a:cs typeface="Arial"/>
              <a:sym typeface="Arial"/>
            </a:endParaRPr>
          </a:p>
        </p:txBody>
      </p:sp>
      <p:pic>
        <p:nvPicPr>
          <p:cNvPr id="4" name="Picture 3">
            <a:extLst>
              <a:ext uri="{FF2B5EF4-FFF2-40B4-BE49-F238E27FC236}">
                <a16:creationId xmlns:a16="http://schemas.microsoft.com/office/drawing/2014/main" id="{D0FADCCC-7E35-4091-AA0C-16815EC48165}"/>
              </a:ext>
            </a:extLst>
          </p:cNvPr>
          <p:cNvPicPr>
            <a:picLocks noChangeAspect="1"/>
          </p:cNvPicPr>
          <p:nvPr/>
        </p:nvPicPr>
        <p:blipFill>
          <a:blip r:embed="rId3"/>
          <a:stretch>
            <a:fillRect/>
          </a:stretch>
        </p:blipFill>
        <p:spPr>
          <a:xfrm>
            <a:off x="3090387" y="290623"/>
            <a:ext cx="5205488" cy="3943888"/>
          </a:xfrm>
          <a:prstGeom prst="rect">
            <a:avLst/>
          </a:prstGeom>
          <a:solidFill>
            <a:schemeClr val="tx1">
              <a:lumMod val="60000"/>
              <a:lumOff val="40000"/>
            </a:schemeClr>
          </a:solidFill>
          <a:ln w="34925">
            <a:solidFill>
              <a:schemeClr val="tx1">
                <a:lumMod val="60000"/>
                <a:lumOff val="40000"/>
              </a:schemeClr>
            </a:solidFill>
          </a:ln>
        </p:spPr>
      </p:pic>
      <p:sp>
        <p:nvSpPr>
          <p:cNvPr id="5" name="Slide Number Placeholder 1">
            <a:extLst>
              <a:ext uri="{FF2B5EF4-FFF2-40B4-BE49-F238E27FC236}">
                <a16:creationId xmlns:a16="http://schemas.microsoft.com/office/drawing/2014/main" id="{6B86EDA7-22C5-4720-9110-C5C1647B7EDB}"/>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20</a:t>
            </a:r>
          </a:p>
        </p:txBody>
      </p:sp>
    </p:spTree>
    <p:extLst>
      <p:ext uri="{BB962C8B-B14F-4D97-AF65-F5344CB8AC3E}">
        <p14:creationId xmlns:p14="http://schemas.microsoft.com/office/powerpoint/2010/main" val="853857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10CE-A2F8-4C11-BD21-D22106F1884E}"/>
              </a:ext>
            </a:extLst>
          </p:cNvPr>
          <p:cNvSpPr>
            <a:spLocks noGrp="1"/>
          </p:cNvSpPr>
          <p:nvPr>
            <p:ph type="title"/>
          </p:nvPr>
        </p:nvSpPr>
        <p:spPr>
          <a:xfrm>
            <a:off x="2158407" y="1120379"/>
            <a:ext cx="6404345" cy="1644087"/>
          </a:xfrm>
          <a:effectLst>
            <a:outerShdw blurRad="50800" dist="50800" dir="5400000" algn="ctr" rotWithShape="0">
              <a:schemeClr val="accent6">
                <a:lumMod val="40000"/>
                <a:lumOff val="60000"/>
              </a:schemeClr>
            </a:outerShdw>
          </a:effectLst>
          <a:scene3d>
            <a:camera prst="orthographicFront"/>
            <a:lightRig rig="threePt" dir="t"/>
          </a:scene3d>
          <a:sp3d extrusionH="76200">
            <a:bevelT h="88900"/>
            <a:extrusionClr>
              <a:schemeClr val="accent6">
                <a:lumMod val="40000"/>
                <a:lumOff val="60000"/>
              </a:schemeClr>
            </a:extrusionClr>
          </a:sp3d>
        </p:spPr>
        <p:txBody>
          <a:bodyPr/>
          <a:lstStyle/>
          <a:p>
            <a:r>
              <a:rPr lang="en-US" sz="4400" dirty="0"/>
              <a:t>Part 3: Matching</a:t>
            </a:r>
          </a:p>
        </p:txBody>
      </p:sp>
      <p:sp>
        <p:nvSpPr>
          <p:cNvPr id="4" name="Slide Number Placeholder 1">
            <a:extLst>
              <a:ext uri="{FF2B5EF4-FFF2-40B4-BE49-F238E27FC236}">
                <a16:creationId xmlns:a16="http://schemas.microsoft.com/office/drawing/2014/main" id="{F4D92A6C-5C37-4444-B822-519A635EF8D7}"/>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21</a:t>
            </a:r>
          </a:p>
        </p:txBody>
      </p:sp>
    </p:spTree>
    <p:extLst>
      <p:ext uri="{BB962C8B-B14F-4D97-AF65-F5344CB8AC3E}">
        <p14:creationId xmlns:p14="http://schemas.microsoft.com/office/powerpoint/2010/main" val="3008852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p:nvPr/>
        </p:nvSpPr>
        <p:spPr>
          <a:xfrm>
            <a:off x="376431" y="397990"/>
            <a:ext cx="8351519"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dirty="0">
                <a:solidFill>
                  <a:srgbClr val="990000"/>
                </a:solidFill>
                <a:latin typeface="Arial"/>
                <a:ea typeface="Arial"/>
                <a:cs typeface="Arial"/>
                <a:sym typeface="Arial"/>
              </a:rPr>
              <a:t>Matching </a:t>
            </a:r>
            <a:r>
              <a:rPr lang="en-US" sz="3600" b="0" i="0" u="none" strike="noStrike" cap="none" dirty="0">
                <a:solidFill>
                  <a:srgbClr val="990000"/>
                </a:solidFill>
                <a:latin typeface="Arial"/>
                <a:ea typeface="Arial"/>
                <a:cs typeface="Arial"/>
                <a:sym typeface="Arial"/>
              </a:rPr>
              <a:t>Donor with Potential Recipient</a:t>
            </a:r>
            <a:endParaRPr sz="2400" b="0" i="0" u="none" strike="noStrike" cap="none" dirty="0">
              <a:solidFill>
                <a:srgbClr val="990000"/>
              </a:solidFill>
              <a:latin typeface="Arial"/>
              <a:ea typeface="Arial"/>
              <a:cs typeface="Arial"/>
              <a:sym typeface="Arial"/>
            </a:endParaRPr>
          </a:p>
        </p:txBody>
      </p:sp>
      <p:sp>
        <p:nvSpPr>
          <p:cNvPr id="56" name="Shape 56"/>
          <p:cNvSpPr txBox="1"/>
          <p:nvPr/>
        </p:nvSpPr>
        <p:spPr>
          <a:xfrm>
            <a:off x="537950" y="1065100"/>
            <a:ext cx="8190000" cy="3807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9B9001DD-BEB1-43AC-BACC-E367FE9630EC}"/>
              </a:ext>
            </a:extLst>
          </p:cNvPr>
          <p:cNvPicPr>
            <a:picLocks noChangeAspect="1"/>
          </p:cNvPicPr>
          <p:nvPr/>
        </p:nvPicPr>
        <p:blipFill>
          <a:blip r:embed="rId3"/>
          <a:stretch>
            <a:fillRect/>
          </a:stretch>
        </p:blipFill>
        <p:spPr>
          <a:xfrm>
            <a:off x="2005012" y="1176337"/>
            <a:ext cx="5133975" cy="2790825"/>
          </a:xfrm>
          <a:prstGeom prst="rect">
            <a:avLst/>
          </a:prstGeom>
        </p:spPr>
      </p:pic>
      <p:sp>
        <p:nvSpPr>
          <p:cNvPr id="5" name="Slide Number Placeholder 1">
            <a:extLst>
              <a:ext uri="{FF2B5EF4-FFF2-40B4-BE49-F238E27FC236}">
                <a16:creationId xmlns:a16="http://schemas.microsoft.com/office/drawing/2014/main" id="{CA6E69BC-8173-40CD-9FB8-13C4CD05EABB}"/>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22</a:t>
            </a:r>
          </a:p>
        </p:txBody>
      </p:sp>
    </p:spTree>
    <p:extLst>
      <p:ext uri="{BB962C8B-B14F-4D97-AF65-F5344CB8AC3E}">
        <p14:creationId xmlns:p14="http://schemas.microsoft.com/office/powerpoint/2010/main" val="3501642592"/>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p:nvPr/>
        </p:nvSpPr>
        <p:spPr>
          <a:xfrm>
            <a:off x="376431" y="397990"/>
            <a:ext cx="8351519"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dirty="0">
                <a:solidFill>
                  <a:srgbClr val="990000"/>
                </a:solidFill>
                <a:latin typeface="Arial"/>
                <a:ea typeface="Arial"/>
                <a:cs typeface="Arial"/>
                <a:sym typeface="Arial"/>
              </a:rPr>
              <a:t>Matching </a:t>
            </a:r>
            <a:r>
              <a:rPr lang="en-US" sz="3600" b="0" i="0" u="none" strike="noStrike" cap="none" dirty="0">
                <a:solidFill>
                  <a:srgbClr val="990000"/>
                </a:solidFill>
                <a:latin typeface="Arial"/>
                <a:ea typeface="Arial"/>
                <a:cs typeface="Arial"/>
                <a:sym typeface="Arial"/>
              </a:rPr>
              <a:t>Donor with Potential Recipient</a:t>
            </a:r>
            <a:endParaRPr sz="2400" b="0" i="0" u="none" strike="noStrike" cap="none" dirty="0">
              <a:solidFill>
                <a:srgbClr val="990000"/>
              </a:solidFill>
              <a:latin typeface="Arial"/>
              <a:ea typeface="Arial"/>
              <a:cs typeface="Arial"/>
              <a:sym typeface="Arial"/>
            </a:endParaRPr>
          </a:p>
        </p:txBody>
      </p:sp>
      <p:sp>
        <p:nvSpPr>
          <p:cNvPr id="56" name="Shape 56"/>
          <p:cNvSpPr txBox="1"/>
          <p:nvPr/>
        </p:nvSpPr>
        <p:spPr>
          <a:xfrm>
            <a:off x="537950" y="1065100"/>
            <a:ext cx="8190000" cy="3807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7" name="Shape 57"/>
          <p:cNvSpPr txBox="1"/>
          <p:nvPr/>
        </p:nvSpPr>
        <p:spPr>
          <a:xfrm>
            <a:off x="537950" y="1052160"/>
            <a:ext cx="7645060" cy="3500690"/>
          </a:xfrm>
          <a:prstGeom prst="rect">
            <a:avLst/>
          </a:prstGeom>
          <a:noFill/>
          <a:ln>
            <a:noFill/>
          </a:ln>
        </p:spPr>
        <p:txBody>
          <a:bodyPr spcFirstLastPara="1" wrap="square" lIns="91425" tIns="45700" rIns="91425" bIns="45700" anchor="t" anchorCtr="0">
            <a:noAutofit/>
          </a:bodyPr>
          <a:lstStyle/>
          <a:p>
            <a:pPr marL="139700" marR="0" lvl="0" indent="0" algn="l" rtl="0">
              <a:lnSpc>
                <a:spcPct val="100000"/>
              </a:lnSpc>
              <a:spcBef>
                <a:spcPts val="0"/>
              </a:spcBef>
              <a:spcAft>
                <a:spcPts val="0"/>
              </a:spcAft>
              <a:buNone/>
            </a:pPr>
            <a:endParaRPr sz="1600" b="0" i="0" u="none" strike="noStrike" cap="none" dirty="0">
              <a:solidFill>
                <a:srgbClr val="000000"/>
              </a:solidFill>
              <a:latin typeface="Calibri" panose="020F0502020204030204" pitchFamily="34" charset="0"/>
              <a:cs typeface="Calibri" panose="020F0502020204030204" pitchFamily="34" charset="0"/>
              <a:sym typeface="Arial"/>
            </a:endParaRPr>
          </a:p>
          <a:p>
            <a:pPr marL="457200" marR="0" lvl="0" indent="-317500" algn="l" rtl="0">
              <a:lnSpc>
                <a:spcPct val="100000"/>
              </a:lnSpc>
              <a:spcBef>
                <a:spcPts val="0"/>
              </a:spcBef>
              <a:spcAft>
                <a:spcPts val="0"/>
              </a:spcAft>
              <a:buClr>
                <a:srgbClr val="000000"/>
              </a:buClr>
              <a:buSzPts val="1400"/>
              <a:buFont typeface="Calibri"/>
              <a:buChar char="●"/>
            </a:pPr>
            <a:r>
              <a:rPr lang="en" sz="1600" b="0" i="0" u="none" strike="noStrike" cap="none" dirty="0">
                <a:solidFill>
                  <a:srgbClr val="000000"/>
                </a:solidFill>
                <a:latin typeface="Calibri" panose="020F0502020204030204" pitchFamily="34" charset="0"/>
                <a:cs typeface="Calibri" panose="020F0502020204030204" pitchFamily="34" charset="0"/>
                <a:sym typeface="Arial"/>
              </a:rPr>
              <a:t>The correlation of the independent common features with the target variable is calculated using Chi square test (for categorical features) and </a:t>
            </a:r>
            <a:r>
              <a:rPr lang="en" sz="1600" dirty="0">
                <a:latin typeface="Calibri" panose="020F0502020204030204" pitchFamily="34" charset="0"/>
                <a:cs typeface="Calibri" panose="020F0502020204030204" pitchFamily="34" charset="0"/>
              </a:rPr>
              <a:t>student-t test</a:t>
            </a:r>
            <a:r>
              <a:rPr lang="en" sz="1600" b="0" i="0" u="none" strike="noStrike" cap="none" dirty="0">
                <a:solidFill>
                  <a:srgbClr val="000000"/>
                </a:solidFill>
                <a:latin typeface="Calibri" panose="020F0502020204030204" pitchFamily="34" charset="0"/>
                <a:cs typeface="Calibri" panose="020F0502020204030204" pitchFamily="34" charset="0"/>
                <a:sym typeface="Arial"/>
              </a:rPr>
              <a:t> (for continuous features).</a:t>
            </a:r>
          </a:p>
          <a:p>
            <a:pPr marL="139700" marR="0" lvl="0" algn="l" rtl="0">
              <a:lnSpc>
                <a:spcPct val="100000"/>
              </a:lnSpc>
              <a:spcBef>
                <a:spcPts val="0"/>
              </a:spcBef>
              <a:spcAft>
                <a:spcPts val="0"/>
              </a:spcAft>
              <a:buClr>
                <a:srgbClr val="000000"/>
              </a:buClr>
              <a:buSzPts val="1400"/>
            </a:pPr>
            <a:endParaRPr dirty="0">
              <a:latin typeface="Calibri" panose="020F0502020204030204" pitchFamily="34" charset="0"/>
              <a:cs typeface="Calibri" panose="020F0502020204030204" pitchFamily="34" charset="0"/>
            </a:endParaRPr>
          </a:p>
          <a:p>
            <a:pPr marL="457200" marR="0" lvl="0" indent="-317500" algn="l" rtl="0">
              <a:lnSpc>
                <a:spcPct val="100000"/>
              </a:lnSpc>
              <a:spcBef>
                <a:spcPts val="0"/>
              </a:spcBef>
              <a:spcAft>
                <a:spcPts val="0"/>
              </a:spcAft>
              <a:buClr>
                <a:srgbClr val="000000"/>
              </a:buClr>
              <a:buSzPts val="1400"/>
              <a:buFont typeface="Calibri"/>
              <a:buChar char="●"/>
            </a:pPr>
            <a:r>
              <a:rPr lang="en" sz="1600" b="0" i="0" u="none" strike="noStrike" cap="none" dirty="0">
                <a:solidFill>
                  <a:srgbClr val="000000"/>
                </a:solidFill>
                <a:latin typeface="Calibri" panose="020F0502020204030204" pitchFamily="34" charset="0"/>
                <a:cs typeface="Calibri" panose="020F0502020204030204" pitchFamily="34" charset="0"/>
                <a:sym typeface="Arial"/>
              </a:rPr>
              <a:t>The metric is then established by incorporating weights to the score corresponding to the correlation.</a:t>
            </a:r>
          </a:p>
          <a:p>
            <a:pPr marL="139700" marR="0" lvl="0" algn="l" rtl="0">
              <a:lnSpc>
                <a:spcPct val="100000"/>
              </a:lnSpc>
              <a:spcBef>
                <a:spcPts val="0"/>
              </a:spcBef>
              <a:spcAft>
                <a:spcPts val="0"/>
              </a:spcAft>
              <a:buClr>
                <a:srgbClr val="000000"/>
              </a:buClr>
              <a:buSzPts val="1400"/>
            </a:pPr>
            <a:endParaRPr sz="1600" dirty="0">
              <a:latin typeface="Calibri" panose="020F0502020204030204" pitchFamily="34" charset="0"/>
              <a:cs typeface="Calibri" panose="020F0502020204030204" pitchFamily="34" charset="0"/>
            </a:endParaRPr>
          </a:p>
          <a:p>
            <a:pPr marL="457200" marR="0" lvl="0" indent="-317500" algn="l" rtl="0">
              <a:lnSpc>
                <a:spcPct val="100000"/>
              </a:lnSpc>
              <a:spcBef>
                <a:spcPts val="0"/>
              </a:spcBef>
              <a:spcAft>
                <a:spcPts val="0"/>
              </a:spcAft>
              <a:buClr>
                <a:srgbClr val="000000"/>
              </a:buClr>
              <a:buSzPts val="1400"/>
              <a:buFont typeface="Calibri"/>
              <a:buChar char="●"/>
            </a:pPr>
            <a:r>
              <a:rPr lang="en" sz="1600" dirty="0">
                <a:latin typeface="Calibri" panose="020F0502020204030204" pitchFamily="34" charset="0"/>
                <a:cs typeface="Calibri" panose="020F0502020204030204" pitchFamily="34" charset="0"/>
              </a:rPr>
              <a:t>The 5- best recipients for every donor is chosen and the potential recipient is then identified by the probability of the graft success rate</a:t>
            </a:r>
            <a:endParaRPr sz="1600" dirty="0">
              <a:latin typeface="Calibri" panose="020F0502020204030204" pitchFamily="34" charset="0"/>
              <a:cs typeface="Calibri" panose="020F0502020204030204" pitchFamily="34" charset="0"/>
            </a:endParaRPr>
          </a:p>
        </p:txBody>
      </p:sp>
      <p:sp>
        <p:nvSpPr>
          <p:cNvPr id="5" name="Slide Number Placeholder 1">
            <a:extLst>
              <a:ext uri="{FF2B5EF4-FFF2-40B4-BE49-F238E27FC236}">
                <a16:creationId xmlns:a16="http://schemas.microsoft.com/office/drawing/2014/main" id="{663676BB-57A2-4B14-9576-D79CCE2E6B36}"/>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23</a:t>
            </a:r>
          </a:p>
        </p:txBody>
      </p:sp>
    </p:spTree>
    <p:extLst>
      <p:ext uri="{BB962C8B-B14F-4D97-AF65-F5344CB8AC3E}">
        <p14:creationId xmlns:p14="http://schemas.microsoft.com/office/powerpoint/2010/main" val="982742629"/>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Shape 62"/>
          <p:cNvPicPr preferRelativeResize="0"/>
          <p:nvPr/>
        </p:nvPicPr>
        <p:blipFill rotWithShape="1">
          <a:blip r:embed="rId3">
            <a:alphaModFix/>
          </a:blip>
          <a:srcRect/>
          <a:stretch/>
        </p:blipFill>
        <p:spPr>
          <a:xfrm>
            <a:off x="739790" y="167640"/>
            <a:ext cx="6986890" cy="4196501"/>
          </a:xfrm>
          <a:prstGeom prst="rect">
            <a:avLst/>
          </a:prstGeom>
          <a:noFill/>
          <a:ln>
            <a:noFill/>
          </a:ln>
        </p:spPr>
      </p:pic>
      <p:sp>
        <p:nvSpPr>
          <p:cNvPr id="3" name="Slide Number Placeholder 1">
            <a:extLst>
              <a:ext uri="{FF2B5EF4-FFF2-40B4-BE49-F238E27FC236}">
                <a16:creationId xmlns:a16="http://schemas.microsoft.com/office/drawing/2014/main" id="{B47DB39D-95F4-4FCE-9DCE-C3CB9FB1B447}"/>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24</a:t>
            </a:r>
          </a:p>
        </p:txBody>
      </p:sp>
    </p:spTree>
    <p:extLst>
      <p:ext uri="{BB962C8B-B14F-4D97-AF65-F5344CB8AC3E}">
        <p14:creationId xmlns:p14="http://schemas.microsoft.com/office/powerpoint/2010/main" val="2842255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10CE-A2F8-4C11-BD21-D22106F1884E}"/>
              </a:ext>
            </a:extLst>
          </p:cNvPr>
          <p:cNvSpPr>
            <a:spLocks noGrp="1"/>
          </p:cNvSpPr>
          <p:nvPr>
            <p:ph type="title"/>
          </p:nvPr>
        </p:nvSpPr>
        <p:spPr>
          <a:xfrm>
            <a:off x="1640955" y="1233793"/>
            <a:ext cx="6404345" cy="1644087"/>
          </a:xfrm>
          <a:effectLst>
            <a:outerShdw blurRad="50800" dist="50800" dir="5400000" algn="ctr" rotWithShape="0">
              <a:schemeClr val="accent6">
                <a:lumMod val="40000"/>
                <a:lumOff val="60000"/>
              </a:schemeClr>
            </a:outerShdw>
          </a:effectLst>
          <a:scene3d>
            <a:camera prst="orthographicFront"/>
            <a:lightRig rig="threePt" dir="t"/>
          </a:scene3d>
          <a:sp3d extrusionH="76200">
            <a:bevelT h="88900"/>
            <a:extrusionClr>
              <a:schemeClr val="accent6">
                <a:lumMod val="40000"/>
                <a:lumOff val="60000"/>
              </a:schemeClr>
            </a:extrusionClr>
          </a:sp3d>
        </p:spPr>
        <p:txBody>
          <a:bodyPr/>
          <a:lstStyle/>
          <a:p>
            <a:r>
              <a:rPr lang="en-US" sz="4400" dirty="0"/>
              <a:t>Part 4: Survival Prediction</a:t>
            </a:r>
          </a:p>
        </p:txBody>
      </p:sp>
      <p:sp>
        <p:nvSpPr>
          <p:cNvPr id="4" name="Slide Number Placeholder 1">
            <a:extLst>
              <a:ext uri="{FF2B5EF4-FFF2-40B4-BE49-F238E27FC236}">
                <a16:creationId xmlns:a16="http://schemas.microsoft.com/office/drawing/2014/main" id="{64AAEC78-C605-42BE-A788-A28867573655}"/>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25</a:t>
            </a:r>
          </a:p>
        </p:txBody>
      </p:sp>
    </p:spTree>
    <p:extLst>
      <p:ext uri="{BB962C8B-B14F-4D97-AF65-F5344CB8AC3E}">
        <p14:creationId xmlns:p14="http://schemas.microsoft.com/office/powerpoint/2010/main" val="3250838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p:nvPr/>
        </p:nvSpPr>
        <p:spPr>
          <a:xfrm>
            <a:off x="855981" y="329170"/>
            <a:ext cx="7112100" cy="501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90000"/>
              </a:buClr>
              <a:buSzPts val="3600"/>
              <a:buFont typeface="Arial"/>
              <a:buNone/>
            </a:pPr>
            <a:endParaRPr sz="2400" b="0" i="0" u="none" strike="noStrike" cap="none">
              <a:solidFill>
                <a:srgbClr val="990000"/>
              </a:solidFill>
              <a:latin typeface="Arial"/>
              <a:ea typeface="Arial"/>
              <a:cs typeface="Arial"/>
              <a:sym typeface="Arial"/>
            </a:endParaRPr>
          </a:p>
        </p:txBody>
      </p:sp>
      <p:sp>
        <p:nvSpPr>
          <p:cNvPr id="68" name="Shape 68"/>
          <p:cNvSpPr txBox="1"/>
          <p:nvPr/>
        </p:nvSpPr>
        <p:spPr>
          <a:xfrm>
            <a:off x="495300" y="857088"/>
            <a:ext cx="8031600" cy="342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Calibri"/>
                <a:ea typeface="Calibri"/>
                <a:cs typeface="Calibri"/>
                <a:sym typeface="Calibri"/>
              </a:rPr>
              <a:t>Random Forest </a:t>
            </a:r>
            <a:r>
              <a:rPr lang="en" sz="1400" b="0" i="0" u="none" strike="noStrike" cap="none" dirty="0">
                <a:solidFill>
                  <a:srgbClr val="000000"/>
                </a:solidFill>
                <a:latin typeface="Calibri"/>
                <a:ea typeface="Calibri"/>
                <a:cs typeface="Calibri"/>
                <a:sym typeface="Calibri"/>
              </a:rPr>
              <a:t>predicts the probability of an outcome that can only have two values (i.e. a dichotomy). The prediction is based on the use of one or several predictors (numerical and categorical). </a:t>
            </a:r>
            <a:endParaRPr dirty="0"/>
          </a:p>
          <a:p>
            <a:pPr marL="457200" marR="0" lvl="0" indent="-317500" algn="l" rtl="0">
              <a:lnSpc>
                <a:spcPct val="100000"/>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The data is split into training and test set with a ratio of 70:30</a:t>
            </a:r>
            <a:endParaRPr sz="1400" b="0"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The target variable is GSTATUS. The input vector to the learning model is of dimensions (39162, 237). The output is a binary class - either 0 or 1. </a:t>
            </a:r>
          </a:p>
          <a:p>
            <a:pPr marL="457200" marR="0" lvl="0" indent="-317500" algn="l" rtl="0">
              <a:lnSpc>
                <a:spcPct val="100000"/>
              </a:lnSpc>
              <a:spcBef>
                <a:spcPts val="0"/>
              </a:spcBef>
              <a:spcAft>
                <a:spcPts val="0"/>
              </a:spcAft>
              <a:buClr>
                <a:srgbClr val="000000"/>
              </a:buClr>
              <a:buSzPts val="1400"/>
              <a:buFont typeface="Calibri"/>
              <a:buChar char="●"/>
            </a:pPr>
            <a:r>
              <a:rPr lang="en" dirty="0">
                <a:latin typeface="Calibri"/>
                <a:ea typeface="Calibri"/>
                <a:cs typeface="Calibri"/>
                <a:sym typeface="Calibri"/>
              </a:rPr>
              <a:t>Incorporated Over Sampling and Cross Validation techniques</a:t>
            </a:r>
            <a:endParaRPr sz="1400" b="0" i="0" u="none" strike="noStrike" cap="none" dirty="0">
              <a:solidFill>
                <a:srgbClr val="000000"/>
              </a:solidFill>
              <a:latin typeface="Calibri"/>
              <a:ea typeface="Calibri"/>
              <a:cs typeface="Calibri"/>
              <a:sym typeface="Calibri"/>
            </a:endParaRPr>
          </a:p>
          <a:p>
            <a:pPr marL="457200" marR="0" lvl="0" indent="-317500" algn="l" rtl="0">
              <a:lnSpc>
                <a:spcPct val="128181"/>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Model  Performance: </a:t>
            </a:r>
            <a:endParaRPr dirty="0"/>
          </a:p>
          <a:p>
            <a:pPr marL="457200" marR="0" lvl="0" indent="-228600" algn="l" rtl="0">
              <a:lnSpc>
                <a:spcPct val="128181"/>
              </a:lnSpc>
              <a:spcBef>
                <a:spcPts val="0"/>
              </a:spcBef>
              <a:spcAft>
                <a:spcPts val="0"/>
              </a:spcAft>
              <a:buClr>
                <a:srgbClr val="000000"/>
              </a:buClr>
              <a:buSzPts val="1400"/>
              <a:buFont typeface="Calibri"/>
              <a:buNone/>
            </a:pPr>
            <a:endParaRPr sz="1400" b="0" i="0" u="none" strike="noStrike" cap="none" dirty="0">
              <a:solidFill>
                <a:srgbClr val="000000"/>
              </a:solidFill>
              <a:latin typeface="Calibri"/>
              <a:ea typeface="Calibri"/>
              <a:cs typeface="Calibri"/>
              <a:sym typeface="Calibri"/>
            </a:endParaRPr>
          </a:p>
          <a:p>
            <a:pPr marL="457200" marR="0" lvl="0" indent="-228600" algn="l" rtl="0">
              <a:lnSpc>
                <a:spcPct val="128181"/>
              </a:lnSpc>
              <a:spcBef>
                <a:spcPts val="0"/>
              </a:spcBef>
              <a:spcAft>
                <a:spcPts val="0"/>
              </a:spcAft>
              <a:buClr>
                <a:srgbClr val="000000"/>
              </a:buClr>
              <a:buSzPts val="1400"/>
              <a:buFont typeface="Calibri"/>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69" name="Shape 69"/>
          <p:cNvSpPr txBox="1"/>
          <p:nvPr/>
        </p:nvSpPr>
        <p:spPr>
          <a:xfrm>
            <a:off x="654281" y="329170"/>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a:solidFill>
                  <a:srgbClr val="990000"/>
                </a:solidFill>
                <a:latin typeface="Arial"/>
                <a:ea typeface="Arial"/>
                <a:cs typeface="Arial"/>
                <a:sym typeface="Arial"/>
              </a:rPr>
              <a:t>Random Forest</a:t>
            </a:r>
            <a:endParaRPr sz="2400" b="0" i="0" u="none" strike="noStrike" cap="none">
              <a:solidFill>
                <a:srgbClr val="990000"/>
              </a:solidFill>
              <a:latin typeface="Arial"/>
              <a:ea typeface="Arial"/>
              <a:cs typeface="Arial"/>
              <a:sym typeface="Arial"/>
            </a:endParaRPr>
          </a:p>
        </p:txBody>
      </p:sp>
      <p:pic>
        <p:nvPicPr>
          <p:cNvPr id="3" name="Picture 2">
            <a:extLst>
              <a:ext uri="{FF2B5EF4-FFF2-40B4-BE49-F238E27FC236}">
                <a16:creationId xmlns:a16="http://schemas.microsoft.com/office/drawing/2014/main" id="{9B9D8DCB-2EFF-4D5C-9F32-4D0E8FCBAF2D}"/>
              </a:ext>
            </a:extLst>
          </p:cNvPr>
          <p:cNvPicPr>
            <a:picLocks noChangeAspect="1"/>
          </p:cNvPicPr>
          <p:nvPr/>
        </p:nvPicPr>
        <p:blipFill>
          <a:blip r:embed="rId3"/>
          <a:stretch>
            <a:fillRect/>
          </a:stretch>
        </p:blipFill>
        <p:spPr>
          <a:xfrm>
            <a:off x="2962275" y="2940367"/>
            <a:ext cx="2305050" cy="923925"/>
          </a:xfrm>
          <a:prstGeom prst="rect">
            <a:avLst/>
          </a:prstGeom>
        </p:spPr>
      </p:pic>
      <p:sp>
        <p:nvSpPr>
          <p:cNvPr id="6" name="Slide Number Placeholder 1">
            <a:extLst>
              <a:ext uri="{FF2B5EF4-FFF2-40B4-BE49-F238E27FC236}">
                <a16:creationId xmlns:a16="http://schemas.microsoft.com/office/drawing/2014/main" id="{AD1D3D25-D55C-45F6-A71B-E9F65D7ADEDF}"/>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26</a:t>
            </a:r>
          </a:p>
        </p:txBody>
      </p:sp>
    </p:spTree>
    <p:extLst>
      <p:ext uri="{BB962C8B-B14F-4D97-AF65-F5344CB8AC3E}">
        <p14:creationId xmlns:p14="http://schemas.microsoft.com/office/powerpoint/2010/main" val="2683956062"/>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p:nvPr/>
        </p:nvSpPr>
        <p:spPr>
          <a:xfrm>
            <a:off x="855981" y="329170"/>
            <a:ext cx="7112100" cy="501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90000"/>
              </a:buClr>
              <a:buSzPts val="3600"/>
              <a:buFont typeface="Arial"/>
              <a:buNone/>
            </a:pPr>
            <a:endParaRPr sz="2400" b="0" i="0" u="none" strike="noStrike" cap="none">
              <a:solidFill>
                <a:srgbClr val="990000"/>
              </a:solidFill>
              <a:latin typeface="Arial"/>
              <a:ea typeface="Arial"/>
              <a:cs typeface="Arial"/>
              <a:sym typeface="Arial"/>
            </a:endParaRPr>
          </a:p>
        </p:txBody>
      </p:sp>
      <p:sp>
        <p:nvSpPr>
          <p:cNvPr id="76" name="Shape 76"/>
          <p:cNvSpPr txBox="1"/>
          <p:nvPr/>
        </p:nvSpPr>
        <p:spPr>
          <a:xfrm>
            <a:off x="495300" y="857088"/>
            <a:ext cx="8031600" cy="342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Logistic regression predicts the probability of an outcome that can only have two values (i.e. a dichotomy). The prediction is based on the use of one or several predictors (numerical and categorical). </a:t>
            </a:r>
            <a:endParaRPr dirty="0"/>
          </a:p>
          <a:p>
            <a:pPr marL="457200" marR="0" lvl="0" indent="-317500" algn="l" rtl="0">
              <a:lnSpc>
                <a:spcPct val="100000"/>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The data is split into training and test set with a ratio of 70:30</a:t>
            </a:r>
            <a:endParaRPr sz="1400" b="0"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The target variable is GSTATUS. The input vector to the learning model is of dimensions (39162, 237). The output is a binary class - either 0 or 1. </a:t>
            </a:r>
          </a:p>
          <a:p>
            <a:pPr marL="457200" indent="-317500">
              <a:buSzPts val="1400"/>
              <a:buFont typeface="Calibri"/>
              <a:buChar char="●"/>
            </a:pPr>
            <a:r>
              <a:rPr lang="en-US" dirty="0">
                <a:latin typeface="Calibri"/>
                <a:ea typeface="Calibri"/>
                <a:cs typeface="Calibri"/>
                <a:sym typeface="Calibri"/>
              </a:rPr>
              <a:t>Incorporated Over Sampling and Cross Validation techniques</a:t>
            </a:r>
            <a:endParaRPr sz="1400" b="0" i="0" u="none" strike="noStrike" cap="none" dirty="0">
              <a:solidFill>
                <a:srgbClr val="000000"/>
              </a:solidFill>
              <a:latin typeface="Calibri"/>
              <a:ea typeface="Calibri"/>
              <a:cs typeface="Calibri"/>
              <a:sym typeface="Calibri"/>
            </a:endParaRPr>
          </a:p>
          <a:p>
            <a:pPr marL="457200" marR="0" lvl="0" indent="-317500" algn="l" rtl="0">
              <a:lnSpc>
                <a:spcPct val="128181"/>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Model  Performance: </a:t>
            </a:r>
            <a:endParaRPr dirty="0"/>
          </a:p>
          <a:p>
            <a:pPr marL="457200" marR="0" lvl="0" indent="-228600" algn="l" rtl="0">
              <a:lnSpc>
                <a:spcPct val="128181"/>
              </a:lnSpc>
              <a:spcBef>
                <a:spcPts val="0"/>
              </a:spcBef>
              <a:spcAft>
                <a:spcPts val="0"/>
              </a:spcAft>
              <a:buClr>
                <a:srgbClr val="000000"/>
              </a:buClr>
              <a:buSzPts val="1400"/>
              <a:buFont typeface="Calibri"/>
              <a:buNone/>
            </a:pPr>
            <a:endParaRPr sz="1400" b="0" i="0" u="none" strike="noStrike" cap="none" dirty="0">
              <a:solidFill>
                <a:srgbClr val="000000"/>
              </a:solidFill>
              <a:latin typeface="Calibri"/>
              <a:ea typeface="Calibri"/>
              <a:cs typeface="Calibri"/>
              <a:sym typeface="Calibri"/>
            </a:endParaRPr>
          </a:p>
          <a:p>
            <a:pPr marL="457200" marR="0" lvl="0" indent="-228600" algn="l" rtl="0">
              <a:lnSpc>
                <a:spcPct val="128181"/>
              </a:lnSpc>
              <a:spcBef>
                <a:spcPts val="0"/>
              </a:spcBef>
              <a:spcAft>
                <a:spcPts val="0"/>
              </a:spcAft>
              <a:buClr>
                <a:srgbClr val="000000"/>
              </a:buClr>
              <a:buSzPts val="1400"/>
              <a:buFont typeface="Calibri"/>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77" name="Shape 77"/>
          <p:cNvSpPr txBox="1"/>
          <p:nvPr/>
        </p:nvSpPr>
        <p:spPr>
          <a:xfrm>
            <a:off x="654281" y="329170"/>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a:solidFill>
                  <a:srgbClr val="990000"/>
                </a:solidFill>
                <a:latin typeface="Arial"/>
                <a:ea typeface="Arial"/>
                <a:cs typeface="Arial"/>
                <a:sym typeface="Arial"/>
              </a:rPr>
              <a:t>Logistic Regression</a:t>
            </a:r>
            <a:endParaRPr sz="2400" b="0" i="0" u="none" strike="noStrike" cap="none">
              <a:solidFill>
                <a:srgbClr val="990000"/>
              </a:solidFill>
              <a:latin typeface="Arial"/>
              <a:ea typeface="Arial"/>
              <a:cs typeface="Arial"/>
              <a:sym typeface="Arial"/>
            </a:endParaRPr>
          </a:p>
        </p:txBody>
      </p:sp>
      <p:pic>
        <p:nvPicPr>
          <p:cNvPr id="3" name="Picture 2">
            <a:extLst>
              <a:ext uri="{FF2B5EF4-FFF2-40B4-BE49-F238E27FC236}">
                <a16:creationId xmlns:a16="http://schemas.microsoft.com/office/drawing/2014/main" id="{FCC32B1D-2062-4D4C-B7C8-577B0092DD51}"/>
              </a:ext>
            </a:extLst>
          </p:cNvPr>
          <p:cNvPicPr>
            <a:picLocks noChangeAspect="1"/>
          </p:cNvPicPr>
          <p:nvPr/>
        </p:nvPicPr>
        <p:blipFill>
          <a:blip r:embed="rId3"/>
          <a:stretch>
            <a:fillRect/>
          </a:stretch>
        </p:blipFill>
        <p:spPr>
          <a:xfrm>
            <a:off x="2663190" y="2933700"/>
            <a:ext cx="2324100" cy="876300"/>
          </a:xfrm>
          <a:prstGeom prst="rect">
            <a:avLst/>
          </a:prstGeom>
        </p:spPr>
      </p:pic>
      <p:sp>
        <p:nvSpPr>
          <p:cNvPr id="6" name="Slide Number Placeholder 1">
            <a:extLst>
              <a:ext uri="{FF2B5EF4-FFF2-40B4-BE49-F238E27FC236}">
                <a16:creationId xmlns:a16="http://schemas.microsoft.com/office/drawing/2014/main" id="{3B8F69B3-0164-4E7E-AAAD-78AF6659B904}"/>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27</a:t>
            </a:r>
          </a:p>
        </p:txBody>
      </p:sp>
    </p:spTree>
    <p:extLst>
      <p:ext uri="{BB962C8B-B14F-4D97-AF65-F5344CB8AC3E}">
        <p14:creationId xmlns:p14="http://schemas.microsoft.com/office/powerpoint/2010/main" val="1864756798"/>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Shape 37"/>
          <p:cNvSpPr txBox="1"/>
          <p:nvPr/>
        </p:nvSpPr>
        <p:spPr>
          <a:xfrm>
            <a:off x="840895" y="538500"/>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dirty="0">
                <a:solidFill>
                  <a:srgbClr val="990000"/>
                </a:solidFill>
                <a:latin typeface="Arial"/>
                <a:ea typeface="Arial"/>
                <a:cs typeface="Arial"/>
                <a:sym typeface="Arial"/>
              </a:rPr>
              <a:t>Elevator Pitch</a:t>
            </a:r>
            <a:endParaRPr sz="2400" b="0" i="0" u="none" strike="noStrike" cap="none" dirty="0">
              <a:solidFill>
                <a:srgbClr val="990000"/>
              </a:solidFill>
              <a:latin typeface="Arial"/>
              <a:ea typeface="Arial"/>
              <a:cs typeface="Arial"/>
              <a:sym typeface="Arial"/>
            </a:endParaRPr>
          </a:p>
        </p:txBody>
      </p:sp>
      <p:sp>
        <p:nvSpPr>
          <p:cNvPr id="38" name="Shape 38"/>
          <p:cNvSpPr txBox="1"/>
          <p:nvPr/>
        </p:nvSpPr>
        <p:spPr>
          <a:xfrm>
            <a:off x="977350" y="1039499"/>
            <a:ext cx="7181366" cy="271024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Calibri" panose="020F0502020204030204" pitchFamily="34" charset="0"/>
              <a:cs typeface="Calibri" panose="020F0502020204030204" pitchFamily="34" charset="0"/>
              <a:sym typeface="Arial"/>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Calibri" panose="020F0502020204030204" pitchFamily="34" charset="0"/>
              <a:cs typeface="Calibri" panose="020F0502020204030204" pitchFamily="34" charset="0"/>
              <a:sym typeface="Arial"/>
            </a:endParaRPr>
          </a:p>
          <a:p>
            <a:pPr lvl="0">
              <a:buSzPts val="1400"/>
            </a:pPr>
            <a:r>
              <a:rPr lang="en-US" sz="1600" dirty="0">
                <a:latin typeface="Calibri" panose="020F0502020204030204" pitchFamily="34" charset="0"/>
                <a:cs typeface="Calibri" panose="020F0502020204030204" pitchFamily="34" charset="0"/>
              </a:rPr>
              <a:t>Approximately 14,000 patients are listed and waiting for orthotopic liver transplantation (OLT) but only 7,000 OLTs are performed annually[1].</a:t>
            </a:r>
          </a:p>
          <a:p>
            <a:pPr lvl="0">
              <a:buSzPts val="1400"/>
            </a:pPr>
            <a:endParaRPr lang="en" sz="1600" b="0" i="0" u="none" strike="noStrike" cap="none" dirty="0">
              <a:solidFill>
                <a:srgbClr val="000000"/>
              </a:solidFill>
              <a:latin typeface="Calibri" panose="020F0502020204030204" pitchFamily="34" charset="0"/>
              <a:cs typeface="Calibri" panose="020F0502020204030204" pitchFamily="34" charset="0"/>
              <a:sym typeface="Arial"/>
            </a:endParaRPr>
          </a:p>
          <a:p>
            <a:pPr marL="0" marR="0" lvl="0" indent="0" algn="l" rtl="0">
              <a:lnSpc>
                <a:spcPct val="100000"/>
              </a:lnSpc>
              <a:spcBef>
                <a:spcPts val="0"/>
              </a:spcBef>
              <a:spcAft>
                <a:spcPts val="0"/>
              </a:spcAft>
              <a:buClr>
                <a:srgbClr val="000000"/>
              </a:buClr>
              <a:buSzPts val="1400"/>
              <a:buFont typeface="Arial"/>
              <a:buNone/>
            </a:pPr>
            <a:r>
              <a:rPr lang="en" sz="1600" b="0" i="0" u="none" strike="noStrike" cap="none" dirty="0">
                <a:solidFill>
                  <a:srgbClr val="000000"/>
                </a:solidFill>
                <a:latin typeface="Calibri" panose="020F0502020204030204" pitchFamily="34" charset="0"/>
                <a:cs typeface="Calibri" panose="020F0502020204030204" pitchFamily="34" charset="0"/>
                <a:sym typeface="Arial"/>
              </a:rPr>
              <a:t>There is a need to identify who the potential liver recipient is given that there are comparatively lesser number of liver donors.</a:t>
            </a:r>
          </a:p>
          <a:p>
            <a:pPr marL="0" marR="0" lvl="0" indent="0" algn="l" rtl="0">
              <a:lnSpc>
                <a:spcPct val="100000"/>
              </a:lnSpc>
              <a:spcBef>
                <a:spcPts val="0"/>
              </a:spcBef>
              <a:spcAft>
                <a:spcPts val="0"/>
              </a:spcAft>
              <a:buClr>
                <a:srgbClr val="000000"/>
              </a:buClr>
              <a:buSzPts val="1400"/>
              <a:buFont typeface="Arial"/>
              <a:buNone/>
            </a:pPr>
            <a:endParaRPr lang="en" sz="1600" dirty="0">
              <a:latin typeface="Calibri" panose="020F0502020204030204" pitchFamily="34" charset="0"/>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 sz="1600" b="0" i="0" u="none" strike="noStrike" cap="none" dirty="0">
                <a:solidFill>
                  <a:srgbClr val="000000"/>
                </a:solidFill>
                <a:latin typeface="Calibri" panose="020F0502020204030204" pitchFamily="34" charset="0"/>
                <a:cs typeface="Calibri" panose="020F0502020204030204" pitchFamily="34" charset="0"/>
                <a:sym typeface="Arial"/>
              </a:rPr>
              <a:t>Our predictive model not only determines the influential clinical features but also </a:t>
            </a:r>
            <a:r>
              <a:rPr lang="en-US" sz="1600" b="0" i="0" u="none" strike="noStrike" cap="none" dirty="0">
                <a:solidFill>
                  <a:srgbClr val="000000"/>
                </a:solidFill>
                <a:latin typeface="Calibri" panose="020F0502020204030204" pitchFamily="34" charset="0"/>
                <a:cs typeface="Calibri" panose="020F0502020204030204" pitchFamily="34" charset="0"/>
                <a:sym typeface="Arial"/>
              </a:rPr>
              <a:t>matches every donor with a potential recipient justified by graft survival rate</a:t>
            </a:r>
            <a:br>
              <a:rPr lang="en" sz="1600" b="0" i="0" u="none" strike="noStrike" cap="none" dirty="0">
                <a:solidFill>
                  <a:srgbClr val="000000"/>
                </a:solidFill>
                <a:latin typeface="Calibri" panose="020F0502020204030204" pitchFamily="34" charset="0"/>
                <a:cs typeface="Calibri" panose="020F0502020204030204" pitchFamily="34" charset="0"/>
                <a:sym typeface="Arial"/>
              </a:rPr>
            </a:br>
            <a:endParaRPr sz="1600" b="0" i="0" u="none" strike="noStrike" cap="none" dirty="0">
              <a:solidFill>
                <a:srgbClr val="000000"/>
              </a:solidFill>
              <a:latin typeface="Calibri" panose="020F0502020204030204" pitchFamily="34" charset="0"/>
              <a:cs typeface="Calibri" panose="020F0502020204030204" pitchFamily="34" charset="0"/>
              <a:sym typeface="Arial"/>
            </a:endParaRPr>
          </a:p>
        </p:txBody>
      </p:sp>
      <p:sp>
        <p:nvSpPr>
          <p:cNvPr id="4" name="Slide Number Placeholder 1">
            <a:extLst>
              <a:ext uri="{FF2B5EF4-FFF2-40B4-BE49-F238E27FC236}">
                <a16:creationId xmlns:a16="http://schemas.microsoft.com/office/drawing/2014/main" id="{6617A53D-9168-423D-9A03-B903FD194623}"/>
              </a:ext>
            </a:extLst>
          </p:cNvPr>
          <p:cNvSpPr txBox="1">
            <a:spLocks/>
          </p:cNvSpPr>
          <p:nvPr/>
        </p:nvSpPr>
        <p:spPr>
          <a:xfrm>
            <a:off x="8565501" y="4598626"/>
            <a:ext cx="316229" cy="3277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1</a:t>
            </a: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p:nvPr/>
        </p:nvSpPr>
        <p:spPr>
          <a:xfrm>
            <a:off x="855981" y="329170"/>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a:solidFill>
                  <a:srgbClr val="990000"/>
                </a:solidFill>
                <a:latin typeface="Arial"/>
                <a:ea typeface="Arial"/>
                <a:cs typeface="Arial"/>
                <a:sym typeface="Arial"/>
              </a:rPr>
              <a:t>Deep Learning</a:t>
            </a:r>
            <a:endParaRPr sz="2400" b="0" i="0" u="none" strike="noStrike" cap="none">
              <a:solidFill>
                <a:srgbClr val="990000"/>
              </a:solidFill>
              <a:latin typeface="Arial"/>
              <a:ea typeface="Arial"/>
              <a:cs typeface="Arial"/>
              <a:sym typeface="Arial"/>
            </a:endParaRPr>
          </a:p>
        </p:txBody>
      </p:sp>
      <p:sp>
        <p:nvSpPr>
          <p:cNvPr id="84" name="Shape 84"/>
          <p:cNvSpPr txBox="1"/>
          <p:nvPr/>
        </p:nvSpPr>
        <p:spPr>
          <a:xfrm>
            <a:off x="495300" y="1028288"/>
            <a:ext cx="8031600" cy="34293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Deep learning is a specific subfield of machine learning: a new take on learning representations from data that puts an emphasis on learning successive layers of increasingly meaningful representations.</a:t>
            </a:r>
            <a:endParaRPr sz="1400" b="0"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Model Specifications: </a:t>
            </a:r>
            <a:endParaRPr sz="1400" b="0" i="0" u="none" strike="noStrike" cap="none" dirty="0">
              <a:solidFill>
                <a:srgbClr val="000000"/>
              </a:solidFill>
              <a:latin typeface="Calibri"/>
              <a:ea typeface="Calibri"/>
              <a:cs typeface="Calibri"/>
              <a:sym typeface="Calibri"/>
            </a:endParaRPr>
          </a:p>
          <a:p>
            <a:pPr marL="914400" marR="0" lvl="1" indent="-317500" algn="l" rtl="0">
              <a:lnSpc>
                <a:spcPct val="128181"/>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Number of layers:7</a:t>
            </a:r>
            <a:endParaRPr sz="1400" b="0" i="0" u="none" strike="noStrike" cap="none" dirty="0">
              <a:solidFill>
                <a:srgbClr val="000000"/>
              </a:solidFill>
              <a:latin typeface="Calibri"/>
              <a:ea typeface="Calibri"/>
              <a:cs typeface="Calibri"/>
              <a:sym typeface="Calibri"/>
            </a:endParaRPr>
          </a:p>
          <a:p>
            <a:pPr marL="914400" marR="0" lvl="1" indent="-317500" algn="l" rtl="0">
              <a:lnSpc>
                <a:spcPct val="128181"/>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Number of hidden units:5 </a:t>
            </a:r>
            <a:endParaRPr sz="1400" b="0" i="0" u="none" strike="noStrike" cap="none" dirty="0">
              <a:solidFill>
                <a:srgbClr val="000000"/>
              </a:solidFill>
              <a:latin typeface="Calibri"/>
              <a:ea typeface="Calibri"/>
              <a:cs typeface="Calibri"/>
              <a:sym typeface="Calibri"/>
            </a:endParaRPr>
          </a:p>
          <a:p>
            <a:pPr marL="914400" marR="0" lvl="1" indent="-317500" algn="l" rtl="0">
              <a:lnSpc>
                <a:spcPct val="128181"/>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Activation functions for input and hidden layers: relu</a:t>
            </a:r>
            <a:endParaRPr sz="1400" b="0" i="0" u="none" strike="noStrike" cap="none" dirty="0">
              <a:solidFill>
                <a:srgbClr val="000000"/>
              </a:solidFill>
              <a:latin typeface="Calibri"/>
              <a:ea typeface="Calibri"/>
              <a:cs typeface="Calibri"/>
              <a:sym typeface="Calibri"/>
            </a:endParaRPr>
          </a:p>
          <a:p>
            <a:pPr marL="914400" marR="0" lvl="1" indent="-317500" algn="l" rtl="0">
              <a:lnSpc>
                <a:spcPct val="128181"/>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Activation functions for output layer: sigmoid</a:t>
            </a:r>
            <a:endParaRPr dirty="0"/>
          </a:p>
          <a:p>
            <a:pPr marL="914400" marR="0" lvl="1" indent="-317500" algn="l" rtl="0">
              <a:lnSpc>
                <a:spcPct val="128181"/>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Batch Normalization and drop out layers are added</a:t>
            </a:r>
            <a:endParaRPr sz="1400" b="0" i="0" u="none" strike="noStrike" cap="none" dirty="0">
              <a:solidFill>
                <a:srgbClr val="000000"/>
              </a:solidFill>
              <a:latin typeface="Calibri"/>
              <a:ea typeface="Calibri"/>
              <a:cs typeface="Calibri"/>
              <a:sym typeface="Calibri"/>
            </a:endParaRPr>
          </a:p>
          <a:p>
            <a:pPr marL="457200" marR="0" lvl="0" indent="-317500" algn="l" rtl="0">
              <a:lnSpc>
                <a:spcPct val="128181"/>
              </a:lnSpc>
              <a:spcBef>
                <a:spcPts val="0"/>
              </a:spcBef>
              <a:spcAft>
                <a:spcPts val="0"/>
              </a:spcAft>
              <a:buClr>
                <a:srgbClr val="000000"/>
              </a:buClr>
              <a:buSzPts val="1400"/>
              <a:buFont typeface="Calibri"/>
              <a:buChar char="●"/>
            </a:pPr>
            <a:r>
              <a:rPr lang="en" sz="1400" b="0" i="0" u="none" strike="noStrike" cap="none" dirty="0">
                <a:solidFill>
                  <a:srgbClr val="000000"/>
                </a:solidFill>
                <a:latin typeface="Calibri"/>
                <a:ea typeface="Calibri"/>
                <a:cs typeface="Calibri"/>
                <a:sym typeface="Calibri"/>
              </a:rPr>
              <a:t>Model  Performance: </a:t>
            </a: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9B75B469-24BE-4909-80B7-65FB2DA36916}"/>
              </a:ext>
            </a:extLst>
          </p:cNvPr>
          <p:cNvPicPr>
            <a:picLocks noChangeAspect="1"/>
          </p:cNvPicPr>
          <p:nvPr/>
        </p:nvPicPr>
        <p:blipFill>
          <a:blip r:embed="rId3"/>
          <a:stretch>
            <a:fillRect/>
          </a:stretch>
        </p:blipFill>
        <p:spPr>
          <a:xfrm>
            <a:off x="3215640" y="3226117"/>
            <a:ext cx="2286000" cy="885825"/>
          </a:xfrm>
          <a:prstGeom prst="rect">
            <a:avLst/>
          </a:prstGeom>
        </p:spPr>
      </p:pic>
      <p:sp>
        <p:nvSpPr>
          <p:cNvPr id="5" name="Slide Number Placeholder 1">
            <a:extLst>
              <a:ext uri="{FF2B5EF4-FFF2-40B4-BE49-F238E27FC236}">
                <a16:creationId xmlns:a16="http://schemas.microsoft.com/office/drawing/2014/main" id="{73BD82EF-C15D-4647-9136-658D42846D5B}"/>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28</a:t>
            </a:r>
          </a:p>
        </p:txBody>
      </p:sp>
    </p:spTree>
    <p:extLst>
      <p:ext uri="{BB962C8B-B14F-4D97-AF65-F5344CB8AC3E}">
        <p14:creationId xmlns:p14="http://schemas.microsoft.com/office/powerpoint/2010/main" val="3624273628"/>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p:nvPr/>
        </p:nvSpPr>
        <p:spPr>
          <a:xfrm>
            <a:off x="855981" y="329170"/>
            <a:ext cx="7112100" cy="501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90000"/>
              </a:buClr>
              <a:buSzPts val="3600"/>
              <a:buFont typeface="Arial"/>
              <a:buNone/>
            </a:pPr>
            <a:endParaRPr sz="2400" b="0" i="0" u="none" strike="noStrike" cap="none">
              <a:solidFill>
                <a:srgbClr val="990000"/>
              </a:solidFill>
              <a:latin typeface="Arial"/>
              <a:ea typeface="Arial"/>
              <a:cs typeface="Arial"/>
              <a:sym typeface="Arial"/>
            </a:endParaRPr>
          </a:p>
        </p:txBody>
      </p:sp>
      <p:sp>
        <p:nvSpPr>
          <p:cNvPr id="91" name="Shape 91"/>
          <p:cNvSpPr txBox="1"/>
          <p:nvPr/>
        </p:nvSpPr>
        <p:spPr>
          <a:xfrm>
            <a:off x="510540" y="925668"/>
            <a:ext cx="8031600" cy="342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1"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 sz="1600" b="0" i="0" u="none" strike="noStrike" cap="none" dirty="0">
                <a:solidFill>
                  <a:srgbClr val="000000"/>
                </a:solidFill>
                <a:latin typeface="Calibri"/>
                <a:ea typeface="Calibri"/>
                <a:cs typeface="Calibri"/>
                <a:sym typeface="Calibri"/>
              </a:rPr>
              <a:t> Ensemble methods are meta-algorithms that combine several machine learning techniques into one predictive model in order to decrease variance(bagging), bias (boosting), or improve predictions (stacking). </a:t>
            </a:r>
            <a:endParaRPr dirty="0"/>
          </a:p>
          <a:p>
            <a:pPr marL="139700" marR="0" lvl="0" indent="0" algn="l" rtl="0">
              <a:lnSpc>
                <a:spcPct val="100000"/>
              </a:lnSpc>
              <a:spcBef>
                <a:spcPts val="0"/>
              </a:spcBef>
              <a:spcAft>
                <a:spcPts val="0"/>
              </a:spcAft>
              <a:buNone/>
            </a:pPr>
            <a:endParaRPr sz="1600" b="0"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 sz="1600" b="0" i="0" u="none" strike="noStrike" cap="none" dirty="0">
                <a:solidFill>
                  <a:srgbClr val="000000"/>
                </a:solidFill>
                <a:latin typeface="Calibri"/>
                <a:ea typeface="Calibri"/>
                <a:cs typeface="Calibri"/>
                <a:sym typeface="Calibri"/>
              </a:rPr>
              <a:t> We are combining </a:t>
            </a:r>
            <a:r>
              <a:rPr lang="en-US" sz="1600" b="0" i="0" u="none" strike="noStrike" cap="none" dirty="0">
                <a:solidFill>
                  <a:srgbClr val="000000"/>
                </a:solidFill>
                <a:latin typeface="Calibri"/>
                <a:ea typeface="Calibri"/>
                <a:cs typeface="Calibri"/>
                <a:sym typeface="Calibri"/>
              </a:rPr>
              <a:t>Random Forest, </a:t>
            </a:r>
            <a:r>
              <a:rPr lang="en" sz="1600" b="0" i="0" u="none" strike="noStrike" cap="none" dirty="0">
                <a:solidFill>
                  <a:srgbClr val="000000"/>
                </a:solidFill>
                <a:latin typeface="Calibri"/>
                <a:ea typeface="Calibri"/>
                <a:cs typeface="Calibri"/>
                <a:sym typeface="Calibri"/>
              </a:rPr>
              <a:t>Logistic Regression and Deep Learning in order to build a more efficient prediction Model </a:t>
            </a:r>
            <a:r>
              <a:rPr lang="en-US" sz="1600" b="0" i="0" u="none" strike="noStrike" cap="none" dirty="0">
                <a:solidFill>
                  <a:srgbClr val="000000"/>
                </a:solidFill>
                <a:latin typeface="Calibri"/>
                <a:ea typeface="Calibri"/>
                <a:cs typeface="Calibri"/>
                <a:sym typeface="Calibri"/>
              </a:rPr>
              <a:t>using predict probability function.</a:t>
            </a:r>
            <a:endParaRPr dirty="0"/>
          </a:p>
          <a:p>
            <a:pPr marL="139700" marR="0" lvl="0" indent="0" algn="l" rtl="0">
              <a:lnSpc>
                <a:spcPct val="128181"/>
              </a:lnSpc>
              <a:spcBef>
                <a:spcPts val="0"/>
              </a:spcBef>
              <a:spcAft>
                <a:spcPts val="0"/>
              </a:spcAft>
              <a:buNone/>
            </a:pPr>
            <a:endParaRPr sz="1600" b="0" i="0" u="none" strike="noStrike" cap="none" dirty="0">
              <a:solidFill>
                <a:srgbClr val="000000"/>
              </a:solidFill>
              <a:latin typeface="Calibri"/>
              <a:ea typeface="Calibri"/>
              <a:cs typeface="Calibri"/>
              <a:sym typeface="Calibri"/>
            </a:endParaRPr>
          </a:p>
          <a:p>
            <a:pPr marL="457200" marR="0" lvl="0" indent="-228600" algn="l" rtl="0">
              <a:lnSpc>
                <a:spcPct val="128181"/>
              </a:lnSpc>
              <a:spcBef>
                <a:spcPts val="0"/>
              </a:spcBef>
              <a:spcAft>
                <a:spcPts val="0"/>
              </a:spcAft>
              <a:buClr>
                <a:srgbClr val="000000"/>
              </a:buClr>
              <a:buSzPts val="1400"/>
              <a:buFont typeface="Calibri"/>
              <a:buNone/>
            </a:pPr>
            <a:endParaRPr sz="16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Calibri"/>
              <a:ea typeface="Calibri"/>
              <a:cs typeface="Calibri"/>
              <a:sym typeface="Calibri"/>
            </a:endParaRPr>
          </a:p>
        </p:txBody>
      </p:sp>
      <p:sp>
        <p:nvSpPr>
          <p:cNvPr id="92" name="Shape 92"/>
          <p:cNvSpPr txBox="1"/>
          <p:nvPr/>
        </p:nvSpPr>
        <p:spPr>
          <a:xfrm>
            <a:off x="654281" y="329170"/>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a:solidFill>
                  <a:srgbClr val="990000"/>
                </a:solidFill>
                <a:latin typeface="Arial"/>
                <a:ea typeface="Arial"/>
                <a:cs typeface="Arial"/>
                <a:sym typeface="Arial"/>
              </a:rPr>
              <a:t>Ensemble Model</a:t>
            </a:r>
            <a:endParaRPr sz="2400" b="0" i="0" u="none" strike="noStrike" cap="none">
              <a:solidFill>
                <a:srgbClr val="990000"/>
              </a:solidFill>
              <a:latin typeface="Arial"/>
              <a:ea typeface="Arial"/>
              <a:cs typeface="Arial"/>
              <a:sym typeface="Arial"/>
            </a:endParaRPr>
          </a:p>
        </p:txBody>
      </p:sp>
      <p:pic>
        <p:nvPicPr>
          <p:cNvPr id="2" name="Picture 1">
            <a:extLst>
              <a:ext uri="{FF2B5EF4-FFF2-40B4-BE49-F238E27FC236}">
                <a16:creationId xmlns:a16="http://schemas.microsoft.com/office/drawing/2014/main" id="{53B31D94-8D63-4059-9BEB-E8FEF5586920}"/>
              </a:ext>
            </a:extLst>
          </p:cNvPr>
          <p:cNvPicPr>
            <a:picLocks noChangeAspect="1"/>
          </p:cNvPicPr>
          <p:nvPr/>
        </p:nvPicPr>
        <p:blipFill>
          <a:blip r:embed="rId3"/>
          <a:stretch>
            <a:fillRect/>
          </a:stretch>
        </p:blipFill>
        <p:spPr>
          <a:xfrm>
            <a:off x="2850832" y="2750820"/>
            <a:ext cx="2314575" cy="1181100"/>
          </a:xfrm>
          <a:prstGeom prst="rect">
            <a:avLst/>
          </a:prstGeom>
        </p:spPr>
      </p:pic>
      <p:sp>
        <p:nvSpPr>
          <p:cNvPr id="7" name="Slide Number Placeholder 1">
            <a:extLst>
              <a:ext uri="{FF2B5EF4-FFF2-40B4-BE49-F238E27FC236}">
                <a16:creationId xmlns:a16="http://schemas.microsoft.com/office/drawing/2014/main" id="{1B3D47BD-11DB-4479-A721-FC928135EE0A}"/>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29</a:t>
            </a:r>
          </a:p>
        </p:txBody>
      </p:sp>
    </p:spTree>
    <p:extLst>
      <p:ext uri="{BB962C8B-B14F-4D97-AF65-F5344CB8AC3E}">
        <p14:creationId xmlns:p14="http://schemas.microsoft.com/office/powerpoint/2010/main" val="2807621775"/>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p:nvPr/>
        </p:nvSpPr>
        <p:spPr>
          <a:xfrm>
            <a:off x="635000" y="252968"/>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dirty="0">
                <a:solidFill>
                  <a:srgbClr val="990000"/>
                </a:solidFill>
                <a:latin typeface="Arial"/>
                <a:ea typeface="Arial"/>
                <a:cs typeface="Arial"/>
                <a:sym typeface="Arial"/>
              </a:rPr>
              <a:t>Performance Metrics</a:t>
            </a:r>
            <a:endParaRPr sz="2400" b="0" i="0" u="none" strike="noStrike" cap="none" dirty="0">
              <a:solidFill>
                <a:srgbClr val="990000"/>
              </a:solidFill>
              <a:latin typeface="Arial"/>
              <a:ea typeface="Arial"/>
              <a:cs typeface="Arial"/>
              <a:sym typeface="Arial"/>
            </a:endParaRPr>
          </a:p>
        </p:txBody>
      </p:sp>
      <p:sp>
        <p:nvSpPr>
          <p:cNvPr id="87" name="Shape 87"/>
          <p:cNvSpPr txBox="1"/>
          <p:nvPr/>
        </p:nvSpPr>
        <p:spPr>
          <a:xfrm>
            <a:off x="396061" y="959530"/>
            <a:ext cx="8499845" cy="3874740"/>
          </a:xfrm>
          <a:prstGeom prst="rect">
            <a:avLst/>
          </a:prstGeom>
          <a:noFill/>
          <a:ln>
            <a:noFill/>
          </a:ln>
        </p:spPr>
        <p:txBody>
          <a:bodyPr spcFirstLastPara="1" wrap="square" lIns="91425" tIns="45700" rIns="91425" bIns="45700" anchor="t" anchorCtr="0">
            <a:noAutofit/>
          </a:bodyPr>
          <a:lstStyle/>
          <a:p>
            <a:pPr marL="88900" marR="0" lvl="0" algn="l" rtl="0">
              <a:spcBef>
                <a:spcPts val="0"/>
              </a:spcBef>
              <a:spcAft>
                <a:spcPts val="0"/>
              </a:spcAft>
              <a:buClr>
                <a:srgbClr val="000000"/>
              </a:buClr>
              <a:buSzPts val="1400"/>
            </a:pPr>
            <a:endParaRPr sz="1600" dirty="0">
              <a:solidFill>
                <a:srgbClr val="222222"/>
              </a:solidFill>
              <a:highlight>
                <a:srgbClr val="FFFFFF"/>
              </a:highlight>
              <a:latin typeface="Calibri" panose="020F0502020204030204" pitchFamily="34" charset="0"/>
              <a:cs typeface="Calibri" panose="020F0502020204030204" pitchFamily="34" charset="0"/>
            </a:endParaRPr>
          </a:p>
          <a:p>
            <a:pPr marL="342900" marR="0" lvl="0" indent="-254000" algn="l" rtl="0">
              <a:spcBef>
                <a:spcPts val="0"/>
              </a:spcBef>
              <a:spcAft>
                <a:spcPts val="0"/>
              </a:spcAft>
              <a:buClr>
                <a:srgbClr val="000000"/>
              </a:buClr>
              <a:buSzPts val="1400"/>
              <a:buFont typeface="Arial" panose="020B0604020202020204" pitchFamily="34" charset="0"/>
              <a:buChar char="•"/>
            </a:pPr>
            <a:r>
              <a:rPr lang="en" sz="1600" b="1" dirty="0">
                <a:solidFill>
                  <a:srgbClr val="222222"/>
                </a:solidFill>
                <a:highlight>
                  <a:srgbClr val="FFFFFF"/>
                </a:highlight>
                <a:latin typeface="Calibri" panose="020F0502020204030204" pitchFamily="34" charset="0"/>
                <a:ea typeface="Calibri"/>
                <a:cs typeface="Calibri" panose="020F0502020204030204" pitchFamily="34" charset="0"/>
                <a:sym typeface="Calibri"/>
              </a:rPr>
              <a:t>F1 SCORE: </a:t>
            </a:r>
            <a:r>
              <a:rPr lang="en" sz="1600" dirty="0">
                <a:solidFill>
                  <a:srgbClr val="222222"/>
                </a:solidFill>
                <a:highlight>
                  <a:srgbClr val="FFFFFF"/>
                </a:highlight>
                <a:latin typeface="Calibri" panose="020F0502020204030204" pitchFamily="34" charset="0"/>
                <a:ea typeface="Calibri"/>
                <a:cs typeface="Calibri" panose="020F0502020204030204" pitchFamily="34" charset="0"/>
                <a:sym typeface="Calibri"/>
              </a:rPr>
              <a:t>F1 score is a measure of a test's accuracy. It considers both the </a:t>
            </a:r>
            <a:r>
              <a:rPr lang="en" sz="1600" dirty="0">
                <a:highlight>
                  <a:srgbClr val="FFFFFF"/>
                </a:highlight>
                <a:uFill>
                  <a:noFill/>
                </a:uFill>
                <a:latin typeface="Calibri" panose="020F0502020204030204" pitchFamily="34" charset="0"/>
                <a:ea typeface="Calibri"/>
                <a:cs typeface="Calibri" panose="020F0502020204030204" pitchFamily="34" charset="0"/>
                <a:sym typeface="Calibri"/>
                <a:hlinkClick r:id="rId3"/>
              </a:rPr>
              <a:t>precision</a:t>
            </a:r>
            <a:r>
              <a:rPr lang="en" sz="1600" dirty="0">
                <a:highlight>
                  <a:srgbClr val="FFFFFF"/>
                </a:highlight>
                <a:latin typeface="Calibri" panose="020F0502020204030204" pitchFamily="34" charset="0"/>
                <a:ea typeface="Calibri"/>
                <a:cs typeface="Calibri" panose="020F0502020204030204" pitchFamily="34" charset="0"/>
                <a:sym typeface="Calibri"/>
              </a:rPr>
              <a:t> </a:t>
            </a:r>
            <a:r>
              <a:rPr lang="en" sz="1600" dirty="0">
                <a:solidFill>
                  <a:srgbClr val="222222"/>
                </a:solidFill>
                <a:highlight>
                  <a:srgbClr val="FFFFFF"/>
                </a:highlight>
                <a:latin typeface="Calibri" panose="020F0502020204030204" pitchFamily="34" charset="0"/>
                <a:ea typeface="Calibri"/>
                <a:cs typeface="Calibri" panose="020F0502020204030204" pitchFamily="34" charset="0"/>
                <a:sym typeface="Calibri"/>
              </a:rPr>
              <a:t>and </a:t>
            </a:r>
            <a:r>
              <a:rPr lang="en" sz="1600" dirty="0">
                <a:highlight>
                  <a:srgbClr val="FFFFFF"/>
                </a:highlight>
                <a:uFill>
                  <a:noFill/>
                </a:uFill>
                <a:latin typeface="Calibri" panose="020F0502020204030204" pitchFamily="34" charset="0"/>
                <a:ea typeface="Calibri"/>
                <a:cs typeface="Calibri" panose="020F0502020204030204" pitchFamily="34" charset="0"/>
                <a:sym typeface="Calibri"/>
                <a:hlinkClick r:id="rId4"/>
              </a:rPr>
              <a:t>recall</a:t>
            </a:r>
            <a:r>
              <a:rPr lang="en" sz="1600" dirty="0">
                <a:highlight>
                  <a:srgbClr val="FFFFFF"/>
                </a:highlight>
                <a:latin typeface="Calibri" panose="020F0502020204030204" pitchFamily="34" charset="0"/>
                <a:ea typeface="Calibri"/>
                <a:cs typeface="Calibri" panose="020F0502020204030204" pitchFamily="34" charset="0"/>
                <a:sym typeface="Calibri"/>
              </a:rPr>
              <a:t> </a:t>
            </a:r>
            <a:r>
              <a:rPr lang="en" sz="1600" dirty="0">
                <a:solidFill>
                  <a:srgbClr val="222222"/>
                </a:solidFill>
                <a:highlight>
                  <a:srgbClr val="FFFFFF"/>
                </a:highlight>
                <a:latin typeface="Calibri" panose="020F0502020204030204" pitchFamily="34" charset="0"/>
                <a:ea typeface="Calibri"/>
                <a:cs typeface="Calibri" panose="020F0502020204030204" pitchFamily="34" charset="0"/>
                <a:sym typeface="Calibri"/>
              </a:rPr>
              <a:t>  to compute the score. The F1 score is the harmonic average of the </a:t>
            </a:r>
            <a:r>
              <a:rPr lang="en" sz="1600" dirty="0">
                <a:highlight>
                  <a:srgbClr val="FFFFFF"/>
                </a:highlight>
                <a:uFill>
                  <a:noFill/>
                </a:uFill>
                <a:latin typeface="Calibri" panose="020F0502020204030204" pitchFamily="34" charset="0"/>
                <a:ea typeface="Calibri"/>
                <a:cs typeface="Calibri" panose="020F0502020204030204" pitchFamily="34" charset="0"/>
                <a:sym typeface="Calibri"/>
                <a:hlinkClick r:id="rId5"/>
              </a:rPr>
              <a:t>precision and recall</a:t>
            </a:r>
            <a:r>
              <a:rPr lang="en" sz="1600" dirty="0">
                <a:solidFill>
                  <a:srgbClr val="222222"/>
                </a:solidFill>
                <a:highlight>
                  <a:srgbClr val="FFFFFF"/>
                </a:highlight>
                <a:latin typeface="Calibri" panose="020F0502020204030204" pitchFamily="34" charset="0"/>
                <a:ea typeface="Calibri"/>
                <a:cs typeface="Calibri" panose="020F0502020204030204" pitchFamily="34" charset="0"/>
                <a:sym typeface="Calibri"/>
              </a:rPr>
              <a:t>, where an F1 score</a:t>
            </a:r>
            <a:r>
              <a:rPr lang="en" sz="1600" b="1" dirty="0">
                <a:latin typeface="Calibri" panose="020F0502020204030204" pitchFamily="34" charset="0"/>
                <a:ea typeface="Calibri"/>
                <a:cs typeface="Calibri" panose="020F0502020204030204" pitchFamily="34" charset="0"/>
                <a:sym typeface="Calibri"/>
              </a:rPr>
              <a:t> </a:t>
            </a:r>
            <a:r>
              <a:rPr lang="en" sz="1600" dirty="0">
                <a:latin typeface="Calibri" panose="020F0502020204030204" pitchFamily="34" charset="0"/>
                <a:ea typeface="Calibri"/>
                <a:cs typeface="Calibri" panose="020F0502020204030204" pitchFamily="34" charset="0"/>
                <a:sym typeface="Calibri"/>
              </a:rPr>
              <a:t>reaches the best value at 1 and worst at 0.</a:t>
            </a:r>
          </a:p>
          <a:p>
            <a:pPr marL="88900" marR="0" lvl="0" algn="l" rtl="0">
              <a:spcBef>
                <a:spcPts val="0"/>
              </a:spcBef>
              <a:spcAft>
                <a:spcPts val="0"/>
              </a:spcAft>
              <a:buClr>
                <a:srgbClr val="000000"/>
              </a:buClr>
              <a:buSzPts val="1400"/>
            </a:pPr>
            <a:endParaRPr lang="en" sz="1600" dirty="0">
              <a:latin typeface="Calibri" panose="020F0502020204030204" pitchFamily="34" charset="0"/>
              <a:ea typeface="Calibri"/>
              <a:cs typeface="Calibri" panose="020F0502020204030204" pitchFamily="34" charset="0"/>
              <a:sym typeface="Calibri"/>
            </a:endParaRPr>
          </a:p>
          <a:p>
            <a:pPr marL="342900" lvl="0" indent="-254000">
              <a:buSzPts val="1400"/>
              <a:buFont typeface="Arial" panose="020B0604020202020204" pitchFamily="34" charset="0"/>
              <a:buChar char="•"/>
            </a:pPr>
            <a:r>
              <a:rPr lang="en-US" sz="1600" b="1" dirty="0">
                <a:solidFill>
                  <a:srgbClr val="222222"/>
                </a:solidFill>
                <a:latin typeface="Calibri" panose="020F0502020204030204" pitchFamily="34" charset="0"/>
                <a:ea typeface="Calibri"/>
                <a:cs typeface="Calibri" panose="020F0502020204030204" pitchFamily="34" charset="0"/>
                <a:sym typeface="Calibri"/>
              </a:rPr>
              <a:t>AUC ROC SCORE</a:t>
            </a:r>
            <a:r>
              <a:rPr lang="en-US" sz="1600" b="1" dirty="0">
                <a:solidFill>
                  <a:srgbClr val="222222"/>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The ROC curve is created by plotting the </a:t>
            </a:r>
            <a:r>
              <a:rPr lang="en-US" sz="1600" dirty="0">
                <a:latin typeface="Calibri" panose="020F0502020204030204" pitchFamily="34" charset="0"/>
                <a:cs typeface="Calibri" panose="020F0502020204030204" pitchFamily="34" charset="0"/>
                <a:hlinkClick r:id="rId6" tooltip="True positive rate"/>
              </a:rPr>
              <a:t>true positive rate</a:t>
            </a:r>
            <a:r>
              <a:rPr lang="en-US" sz="1600" dirty="0">
                <a:latin typeface="Calibri" panose="020F0502020204030204" pitchFamily="34" charset="0"/>
                <a:cs typeface="Calibri" panose="020F0502020204030204" pitchFamily="34" charset="0"/>
              </a:rPr>
              <a:t> (TPR) against the </a:t>
            </a:r>
            <a:r>
              <a:rPr lang="en-US" sz="1600" dirty="0">
                <a:latin typeface="Calibri" panose="020F0502020204030204" pitchFamily="34" charset="0"/>
                <a:cs typeface="Calibri" panose="020F0502020204030204" pitchFamily="34" charset="0"/>
                <a:hlinkClick r:id="rId7" tooltip="False positive rate"/>
              </a:rPr>
              <a:t>false positive rate</a:t>
            </a:r>
            <a:r>
              <a:rPr lang="en-US" sz="1600" dirty="0">
                <a:latin typeface="Calibri" panose="020F0502020204030204" pitchFamily="34" charset="0"/>
                <a:cs typeface="Calibri" panose="020F0502020204030204" pitchFamily="34" charset="0"/>
              </a:rPr>
              <a:t> (FPR) at various threshold settings.</a:t>
            </a:r>
          </a:p>
          <a:p>
            <a:pPr marL="88900" lvl="0">
              <a:buSzPts val="1400"/>
            </a:pPr>
            <a:endParaRPr lang="en-US" sz="1600" b="1" dirty="0">
              <a:solidFill>
                <a:srgbClr val="222222"/>
              </a:solidFill>
              <a:latin typeface="Calibri" panose="020F0502020204030204" pitchFamily="34" charset="0"/>
              <a:cs typeface="Calibri" panose="020F0502020204030204" pitchFamily="34" charset="0"/>
            </a:endParaRPr>
          </a:p>
          <a:p>
            <a:pPr marL="342900" lvl="0" indent="-254000">
              <a:buSzPts val="1400"/>
              <a:buFont typeface="Arial" panose="020B0604020202020204" pitchFamily="34" charset="0"/>
              <a:buChar char="•"/>
            </a:pPr>
            <a:r>
              <a:rPr lang="en-US" sz="1600" b="1" dirty="0">
                <a:latin typeface="Calibri" panose="020F0502020204030204" pitchFamily="34" charset="0"/>
                <a:ea typeface="Calibri"/>
                <a:cs typeface="Calibri" panose="020F0502020204030204" pitchFamily="34" charset="0"/>
                <a:sym typeface="Calibri"/>
              </a:rPr>
              <a:t>M</a:t>
            </a:r>
            <a:r>
              <a:rPr lang="en" sz="1600" b="1" dirty="0">
                <a:latin typeface="Calibri" panose="020F0502020204030204" pitchFamily="34" charset="0"/>
                <a:ea typeface="Calibri"/>
                <a:cs typeface="Calibri" panose="020F0502020204030204" pitchFamily="34" charset="0"/>
                <a:sym typeface="Calibri"/>
              </a:rPr>
              <a:t>ATCHING SCORE</a:t>
            </a:r>
            <a:r>
              <a:rPr lang="en" sz="1600" dirty="0">
                <a:latin typeface="Calibri" panose="020F0502020204030204" pitchFamily="34" charset="0"/>
                <a:ea typeface="Calibri"/>
                <a:cs typeface="Calibri" panose="020F0502020204030204" pitchFamily="34" charset="0"/>
                <a:sym typeface="Calibri"/>
              </a:rPr>
              <a:t>: The model develops a matching score for a donor and a recipient. This matching score must be highly correlated with the survival rate.</a:t>
            </a:r>
            <a:endParaRPr sz="160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R="0" lvl="0" algn="l" rtl="0">
              <a:spcBef>
                <a:spcPts val="0"/>
              </a:spcBef>
              <a:spcAft>
                <a:spcPts val="0"/>
              </a:spcAft>
              <a:buClr>
                <a:srgbClr val="000000"/>
              </a:buClr>
              <a:buSzPts val="1400"/>
            </a:pPr>
            <a:r>
              <a:rPr lang="en" sz="1600" b="0"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endParaRPr sz="1600" dirty="0">
              <a:latin typeface="Calibri" panose="020F0502020204030204" pitchFamily="34" charset="0"/>
              <a:cs typeface="Calibri" panose="020F0502020204030204" pitchFamily="34" charset="0"/>
            </a:endParaRPr>
          </a:p>
        </p:txBody>
      </p:sp>
      <p:sp>
        <p:nvSpPr>
          <p:cNvPr id="4" name="Slide Number Placeholder 1">
            <a:extLst>
              <a:ext uri="{FF2B5EF4-FFF2-40B4-BE49-F238E27FC236}">
                <a16:creationId xmlns:a16="http://schemas.microsoft.com/office/drawing/2014/main" id="{4A29508C-DAAB-47B6-B371-19B592C67085}"/>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30</a:t>
            </a:r>
          </a:p>
        </p:txBody>
      </p:sp>
    </p:spTree>
    <p:extLst>
      <p:ext uri="{BB962C8B-B14F-4D97-AF65-F5344CB8AC3E}">
        <p14:creationId xmlns:p14="http://schemas.microsoft.com/office/powerpoint/2010/main" val="3845316720"/>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p:nvPr/>
        </p:nvSpPr>
        <p:spPr>
          <a:xfrm>
            <a:off x="848893" y="223207"/>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US" sz="3600" b="0" i="0" u="none" strike="noStrike" cap="none" dirty="0">
                <a:solidFill>
                  <a:srgbClr val="990000"/>
                </a:solidFill>
                <a:latin typeface="Arial"/>
                <a:ea typeface="Arial"/>
                <a:cs typeface="Arial"/>
                <a:sym typeface="Arial"/>
              </a:rPr>
              <a:t>Cross-Validation</a:t>
            </a:r>
            <a:endParaRPr sz="2400" b="0" i="0" u="none" strike="noStrike" cap="none" dirty="0">
              <a:solidFill>
                <a:srgbClr val="990000"/>
              </a:solidFill>
              <a:latin typeface="Arial"/>
              <a:ea typeface="Arial"/>
              <a:cs typeface="Arial"/>
              <a:sym typeface="Arial"/>
            </a:endParaRPr>
          </a:p>
        </p:txBody>
      </p:sp>
      <p:sp>
        <p:nvSpPr>
          <p:cNvPr id="149" name="Shape 149"/>
          <p:cNvSpPr txBox="1"/>
          <p:nvPr/>
        </p:nvSpPr>
        <p:spPr>
          <a:xfrm>
            <a:off x="949843" y="853707"/>
            <a:ext cx="7414436" cy="3278814"/>
          </a:xfrm>
          <a:prstGeom prst="rect">
            <a:avLst/>
          </a:prstGeom>
          <a:noFill/>
          <a:ln>
            <a:noFill/>
          </a:ln>
        </p:spPr>
        <p:txBody>
          <a:bodyPr spcFirstLastPara="1" wrap="square" lIns="91425" tIns="45700" rIns="91425" bIns="45700" anchor="t" anchorCtr="0">
            <a:noAutofit/>
          </a:bodyPr>
          <a:lstStyle/>
          <a:p>
            <a:pPr fontAlgn="base"/>
            <a:r>
              <a:rPr lang="en-US" sz="1600" b="1" dirty="0">
                <a:latin typeface="Calibri" panose="020F0502020204030204" pitchFamily="34" charset="0"/>
                <a:cs typeface="Calibri" panose="020F0502020204030204" pitchFamily="34" charset="0"/>
              </a:rPr>
              <a:t>Strategy: </a:t>
            </a:r>
            <a:r>
              <a:rPr lang="en-US" sz="1600" dirty="0">
                <a:latin typeface="Calibri" panose="020F0502020204030204" pitchFamily="34" charset="0"/>
                <a:cs typeface="Calibri" panose="020F0502020204030204" pitchFamily="34" charset="0"/>
              </a:rPr>
              <a:t>K-Fold Cross Validation</a:t>
            </a:r>
          </a:p>
          <a:p>
            <a:pPr fontAlgn="base"/>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As there is never enough data to train your model, removing a part of it for validation poses a problem of underfitting. By reducing the training data, we risk losing important patterns/ trends in data set. So, what we require is a method that provides ample data for training the model and also leaves ample data for validation. K Fold cross validation does exactly that.</a:t>
            </a:r>
          </a:p>
          <a:p>
            <a:endParaRPr lang="en-US" sz="1600" dirty="0">
              <a:latin typeface="Calibri" panose="020F0502020204030204" pitchFamily="34" charset="0"/>
              <a:cs typeface="Calibri" panose="020F0502020204030204" pitchFamily="34" charset="0"/>
            </a:endParaRPr>
          </a:p>
          <a:p>
            <a:pPr fontAlgn="base"/>
            <a:r>
              <a:rPr lang="en-US" sz="1600" b="1" dirty="0">
                <a:latin typeface="Calibri" panose="020F0502020204030204" pitchFamily="34" charset="0"/>
                <a:cs typeface="Calibri" panose="020F0502020204030204" pitchFamily="34" charset="0"/>
              </a:rPr>
              <a:t>Risk: </a:t>
            </a:r>
            <a:r>
              <a:rPr lang="en-US" sz="1600" dirty="0">
                <a:latin typeface="Calibri" panose="020F0502020204030204" pitchFamily="34" charset="0"/>
                <a:cs typeface="Calibri" panose="020F0502020204030204" pitchFamily="34" charset="0"/>
              </a:rPr>
              <a:t>This increased the computation time required to train the model.</a:t>
            </a:r>
          </a:p>
          <a:p>
            <a:pPr fontAlgn="base"/>
            <a:endParaRPr lang="en-US" sz="1600" dirty="0">
              <a:latin typeface="Calibri" panose="020F0502020204030204" pitchFamily="34" charset="0"/>
              <a:cs typeface="Calibri" panose="020F0502020204030204" pitchFamily="34" charset="0"/>
            </a:endParaRPr>
          </a:p>
          <a:p>
            <a:pPr fontAlgn="base"/>
            <a:r>
              <a:rPr lang="en-US" sz="1600" b="1" dirty="0">
                <a:latin typeface="Calibri" panose="020F0502020204030204" pitchFamily="34" charset="0"/>
                <a:cs typeface="Calibri" panose="020F0502020204030204" pitchFamily="34" charset="0"/>
              </a:rPr>
              <a:t>Result: </a:t>
            </a:r>
            <a:r>
              <a:rPr lang="en-US" sz="1600" dirty="0">
                <a:latin typeface="Calibri" panose="020F0502020204030204" pitchFamily="34" charset="0"/>
                <a:cs typeface="Calibri" panose="020F0502020204030204" pitchFamily="34" charset="0"/>
              </a:rPr>
              <a:t>This significantly reduces bias as we are using most of the data for fitting, and also significantly reduces variance as most of the data is also being used in validation set.</a:t>
            </a:r>
          </a:p>
        </p:txBody>
      </p:sp>
      <p:pic>
        <p:nvPicPr>
          <p:cNvPr id="14338" name="Picture 2" descr="Image result for improve phase in six sigma">
            <a:extLst>
              <a:ext uri="{FF2B5EF4-FFF2-40B4-BE49-F238E27FC236}">
                <a16:creationId xmlns:a16="http://schemas.microsoft.com/office/drawing/2014/main" id="{A4F2FB7E-FB9D-451A-98C5-0EC751108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41" y="93707"/>
            <a:ext cx="752252" cy="101285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D5C1E9B6-AFAD-40D3-B6AE-0FC927CC14ED}"/>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31</a:t>
            </a:r>
          </a:p>
        </p:txBody>
      </p:sp>
    </p:spTree>
    <p:extLst>
      <p:ext uri="{BB962C8B-B14F-4D97-AF65-F5344CB8AC3E}">
        <p14:creationId xmlns:p14="http://schemas.microsoft.com/office/powerpoint/2010/main" val="1642172560"/>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p:nvPr/>
        </p:nvSpPr>
        <p:spPr>
          <a:xfrm>
            <a:off x="848893" y="194853"/>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US" sz="3600" b="0" i="0" u="none" strike="noStrike" cap="none" dirty="0">
                <a:solidFill>
                  <a:srgbClr val="990000"/>
                </a:solidFill>
                <a:latin typeface="Arial"/>
                <a:ea typeface="Arial"/>
                <a:cs typeface="Arial"/>
                <a:sym typeface="Arial"/>
              </a:rPr>
              <a:t>Over-Sampling</a:t>
            </a:r>
            <a:endParaRPr sz="2400" b="0" i="0" u="none" strike="noStrike" cap="none" dirty="0">
              <a:solidFill>
                <a:srgbClr val="990000"/>
              </a:solidFill>
              <a:latin typeface="Arial"/>
              <a:ea typeface="Arial"/>
              <a:cs typeface="Arial"/>
              <a:sym typeface="Arial"/>
            </a:endParaRPr>
          </a:p>
        </p:txBody>
      </p:sp>
      <p:sp>
        <p:nvSpPr>
          <p:cNvPr id="149" name="Shape 149"/>
          <p:cNvSpPr txBox="1"/>
          <p:nvPr/>
        </p:nvSpPr>
        <p:spPr>
          <a:xfrm>
            <a:off x="1090900" y="952944"/>
            <a:ext cx="7591645" cy="3555260"/>
          </a:xfrm>
          <a:prstGeom prst="rect">
            <a:avLst/>
          </a:prstGeom>
          <a:noFill/>
          <a:ln>
            <a:noFill/>
          </a:ln>
        </p:spPr>
        <p:txBody>
          <a:bodyPr spcFirstLastPara="1" wrap="square" lIns="91425" tIns="45700" rIns="91425" bIns="45700" anchor="t" anchorCtr="0">
            <a:noAutofit/>
          </a:bodyPr>
          <a:lstStyle/>
          <a:p>
            <a:pPr fontAlgn="base"/>
            <a:r>
              <a:rPr lang="en-US" sz="1600" b="1" dirty="0">
                <a:latin typeface="Calibri" panose="020F0502020204030204" pitchFamily="34" charset="0"/>
                <a:cs typeface="Calibri" panose="020F0502020204030204" pitchFamily="34" charset="0"/>
              </a:rPr>
              <a:t>Strategy: </a:t>
            </a:r>
            <a:r>
              <a:rPr lang="en-US" sz="1600" dirty="0">
                <a:latin typeface="Calibri" panose="020F0502020204030204" pitchFamily="34" charset="0"/>
                <a:cs typeface="Calibri" panose="020F0502020204030204" pitchFamily="34" charset="0"/>
              </a:rPr>
              <a:t>SMOTE algorithm is used to address the imbalance in the dataset.</a:t>
            </a:r>
          </a:p>
          <a:p>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r>
              <a:rPr lang="en-US" sz="1600" b="1" dirty="0">
                <a:latin typeface="Calibri" panose="020F0502020204030204" pitchFamily="34" charset="0"/>
                <a:cs typeface="Calibri" panose="020F0502020204030204" pitchFamily="34" charset="0"/>
              </a:rPr>
              <a:t>Risk: </a:t>
            </a:r>
            <a:r>
              <a:rPr lang="en-US" sz="1600" dirty="0">
                <a:latin typeface="Calibri" panose="020F0502020204030204" pitchFamily="34" charset="0"/>
                <a:cs typeface="Calibri" panose="020F0502020204030204" pitchFamily="34" charset="0"/>
              </a:rPr>
              <a:t>It was a challenge to perform SMOTE with cross validation and to ensure no information about test data was leaked to the model during the training phase.</a:t>
            </a:r>
          </a:p>
          <a:p>
            <a:endParaRPr lang="en-US" sz="1600" dirty="0">
              <a:latin typeface="Calibri" panose="020F0502020204030204" pitchFamily="34" charset="0"/>
              <a:cs typeface="Calibri" panose="020F0502020204030204" pitchFamily="34" charset="0"/>
            </a:endParaRPr>
          </a:p>
          <a:p>
            <a:pPr fontAlgn="base"/>
            <a:r>
              <a:rPr lang="en-US" sz="1600" b="1" dirty="0">
                <a:latin typeface="Calibri" panose="020F0502020204030204" pitchFamily="34" charset="0"/>
                <a:cs typeface="Calibri" panose="020F0502020204030204" pitchFamily="34" charset="0"/>
              </a:rPr>
              <a:t>Result: </a:t>
            </a:r>
            <a:r>
              <a:rPr lang="en-US" sz="1600" dirty="0">
                <a:latin typeface="Calibri" panose="020F0502020204030204" pitchFamily="34" charset="0"/>
                <a:cs typeface="Calibri" panose="020F0502020204030204" pitchFamily="34" charset="0"/>
              </a:rPr>
              <a:t>SMOTE is an oversampling technique that generates synthetic samples from the minority class. It is used to obtain a synthetically class-balanced or nearly class-balanced training set, which is then used to train the classifier.</a:t>
            </a:r>
          </a:p>
          <a:p>
            <a:pPr fontAlgn="base"/>
            <a:endParaRPr lang="en-US" sz="1600" dirty="0">
              <a:latin typeface="Calibri" panose="020F0502020204030204" pitchFamily="34" charset="0"/>
              <a:cs typeface="Calibri" panose="020F0502020204030204" pitchFamily="34" charset="0"/>
            </a:endParaRPr>
          </a:p>
          <a:p>
            <a:pPr fontAlgn="base"/>
            <a:r>
              <a:rPr lang="en-US" dirty="0">
                <a:latin typeface="Calibri" panose="020F0502020204030204" pitchFamily="34" charset="0"/>
                <a:cs typeface="Calibri" panose="020F0502020204030204" pitchFamily="34" charset="0"/>
              </a:rPr>
              <a:t>.</a:t>
            </a:r>
            <a:endParaRPr lang="en-US" sz="1600" dirty="0">
              <a:latin typeface="Calibri" panose="020F0502020204030204" pitchFamily="34" charset="0"/>
              <a:cs typeface="Calibri" panose="020F0502020204030204" pitchFamily="34" charset="0"/>
            </a:endParaRPr>
          </a:p>
        </p:txBody>
      </p:sp>
      <p:pic>
        <p:nvPicPr>
          <p:cNvPr id="14338" name="Picture 2" descr="Image result for improve phase in six sigma">
            <a:extLst>
              <a:ext uri="{FF2B5EF4-FFF2-40B4-BE49-F238E27FC236}">
                <a16:creationId xmlns:a16="http://schemas.microsoft.com/office/drawing/2014/main" id="{A4F2FB7E-FB9D-451A-98C5-0EC751108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41" y="93707"/>
            <a:ext cx="752252" cy="10128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rasik\AppData\Local\Microsoft\Windows\INetCache\Content.Word\WhatsApp Image 2018-04-10 at 1.21.15 PM.JPEG">
            <a:extLst>
              <a:ext uri="{FF2B5EF4-FFF2-40B4-BE49-F238E27FC236}">
                <a16:creationId xmlns:a16="http://schemas.microsoft.com/office/drawing/2014/main" id="{7E19FF0C-F1AD-4351-A920-655918B006A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490231" y="1343567"/>
            <a:ext cx="2400745" cy="634089"/>
          </a:xfrm>
          <a:prstGeom prst="rect">
            <a:avLst/>
          </a:prstGeom>
          <a:noFill/>
          <a:ln>
            <a:noFill/>
          </a:ln>
        </p:spPr>
      </p:pic>
      <p:sp>
        <p:nvSpPr>
          <p:cNvPr id="6" name="Slide Number Placeholder 1">
            <a:extLst>
              <a:ext uri="{FF2B5EF4-FFF2-40B4-BE49-F238E27FC236}">
                <a16:creationId xmlns:a16="http://schemas.microsoft.com/office/drawing/2014/main" id="{6D325F95-B18A-4342-8101-60262993743F}"/>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32</a:t>
            </a:r>
          </a:p>
        </p:txBody>
      </p:sp>
    </p:spTree>
    <p:extLst>
      <p:ext uri="{BB962C8B-B14F-4D97-AF65-F5344CB8AC3E}">
        <p14:creationId xmlns:p14="http://schemas.microsoft.com/office/powerpoint/2010/main" val="3993867230"/>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2" name="Picture 1">
            <a:extLst>
              <a:ext uri="{FF2B5EF4-FFF2-40B4-BE49-F238E27FC236}">
                <a16:creationId xmlns:a16="http://schemas.microsoft.com/office/drawing/2014/main" id="{D082C004-3AF4-42B3-859C-70CB3D63B8BC}"/>
              </a:ext>
            </a:extLst>
          </p:cNvPr>
          <p:cNvPicPr>
            <a:picLocks noChangeAspect="1"/>
          </p:cNvPicPr>
          <p:nvPr/>
        </p:nvPicPr>
        <p:blipFill>
          <a:blip r:embed="rId3"/>
          <a:stretch>
            <a:fillRect/>
          </a:stretch>
        </p:blipFill>
        <p:spPr>
          <a:xfrm>
            <a:off x="1049655" y="137160"/>
            <a:ext cx="6877050" cy="4152900"/>
          </a:xfrm>
          <a:prstGeom prst="rect">
            <a:avLst/>
          </a:prstGeom>
        </p:spPr>
      </p:pic>
      <p:sp>
        <p:nvSpPr>
          <p:cNvPr id="3" name="Slide Number Placeholder 1">
            <a:extLst>
              <a:ext uri="{FF2B5EF4-FFF2-40B4-BE49-F238E27FC236}">
                <a16:creationId xmlns:a16="http://schemas.microsoft.com/office/drawing/2014/main" id="{967E9202-924D-4F90-B3FC-7964BED2A070}"/>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33</a:t>
            </a:r>
          </a:p>
        </p:txBody>
      </p:sp>
    </p:spTree>
    <p:extLst>
      <p:ext uri="{BB962C8B-B14F-4D97-AF65-F5344CB8AC3E}">
        <p14:creationId xmlns:p14="http://schemas.microsoft.com/office/powerpoint/2010/main" val="500596672"/>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10CE-A2F8-4C11-BD21-D22106F1884E}"/>
              </a:ext>
            </a:extLst>
          </p:cNvPr>
          <p:cNvSpPr>
            <a:spLocks noGrp="1"/>
          </p:cNvSpPr>
          <p:nvPr>
            <p:ph type="title"/>
          </p:nvPr>
        </p:nvSpPr>
        <p:spPr>
          <a:xfrm>
            <a:off x="1640955" y="1233793"/>
            <a:ext cx="6404345" cy="1644087"/>
          </a:xfrm>
          <a:effectLst>
            <a:outerShdw blurRad="50800" dist="50800" dir="5400000" algn="ctr" rotWithShape="0">
              <a:schemeClr val="accent6">
                <a:lumMod val="40000"/>
                <a:lumOff val="60000"/>
              </a:schemeClr>
            </a:outerShdw>
          </a:effectLst>
          <a:scene3d>
            <a:camera prst="orthographicFront"/>
            <a:lightRig rig="threePt" dir="t"/>
          </a:scene3d>
          <a:sp3d extrusionH="76200">
            <a:bevelT h="88900"/>
            <a:extrusionClr>
              <a:schemeClr val="accent6">
                <a:lumMod val="40000"/>
                <a:lumOff val="60000"/>
              </a:schemeClr>
            </a:extrusionClr>
          </a:sp3d>
        </p:spPr>
        <p:txBody>
          <a:bodyPr/>
          <a:lstStyle/>
          <a:p>
            <a:r>
              <a:rPr lang="en-US" sz="4400" dirty="0"/>
              <a:t>Part 5: User Interface</a:t>
            </a:r>
          </a:p>
        </p:txBody>
      </p:sp>
    </p:spTree>
    <p:extLst>
      <p:ext uri="{BB962C8B-B14F-4D97-AF65-F5344CB8AC3E}">
        <p14:creationId xmlns:p14="http://schemas.microsoft.com/office/powerpoint/2010/main" val="1948442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F6F1-1962-47EA-8B28-26AC977D456C}"/>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F7AB1BF-6B13-400F-A404-DF9368D48794}"/>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240718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10888-AF6C-4113-B9EE-FFC29D2610C6}"/>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108011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17C4-686D-46AD-98AA-0385C9B6555E}"/>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39D58EA-D6DF-41C8-9626-B295E63F442A}"/>
              </a:ext>
            </a:extLst>
          </p:cNvPr>
          <p:cNvPicPr>
            <a:picLocks noChangeAspect="1"/>
          </p:cNvPicPr>
          <p:nvPr/>
        </p:nvPicPr>
        <p:blipFill>
          <a:blip r:embed="rId2"/>
          <a:stretch>
            <a:fillRect/>
          </a:stretch>
        </p:blipFill>
        <p:spPr>
          <a:xfrm>
            <a:off x="0" y="1567"/>
            <a:ext cx="9144000" cy="5140366"/>
          </a:xfrm>
          <a:prstGeom prst="rect">
            <a:avLst/>
          </a:prstGeom>
        </p:spPr>
      </p:pic>
    </p:spTree>
    <p:extLst>
      <p:ext uri="{BB962C8B-B14F-4D97-AF65-F5344CB8AC3E}">
        <p14:creationId xmlns:p14="http://schemas.microsoft.com/office/powerpoint/2010/main" val="3546245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p:nvPr/>
        </p:nvSpPr>
        <p:spPr>
          <a:xfrm>
            <a:off x="761279" y="81133"/>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dirty="0">
                <a:solidFill>
                  <a:srgbClr val="990000"/>
                </a:solidFill>
                <a:latin typeface="Arial"/>
                <a:ea typeface="Arial"/>
                <a:cs typeface="Arial"/>
                <a:sym typeface="Arial"/>
              </a:rPr>
              <a:t>Project Milestone</a:t>
            </a:r>
            <a:endParaRPr sz="2400" b="0" i="0" u="none" strike="noStrike" cap="none" dirty="0">
              <a:solidFill>
                <a:srgbClr val="990000"/>
              </a:solidFill>
              <a:latin typeface="Arial"/>
              <a:ea typeface="Arial"/>
              <a:cs typeface="Arial"/>
              <a:sym typeface="Arial"/>
            </a:endParaRPr>
          </a:p>
        </p:txBody>
      </p:sp>
      <p:sp>
        <p:nvSpPr>
          <p:cNvPr id="61" name="Shape 61"/>
          <p:cNvSpPr/>
          <p:nvPr/>
        </p:nvSpPr>
        <p:spPr>
          <a:xfrm>
            <a:off x="123654" y="2940148"/>
            <a:ext cx="1983545" cy="1012874"/>
          </a:xfrm>
          <a:prstGeom prst="chevron">
            <a:avLst>
              <a:gd name="adj" fmla="val 50000"/>
            </a:avLst>
          </a:prstGeom>
          <a:solidFill>
            <a:srgbClr val="B7CCE4"/>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200"/>
              <a:buFont typeface="Calibri"/>
              <a:buNone/>
            </a:pPr>
            <a:r>
              <a:rPr lang="en" sz="1200" b="0" i="0" u="none" strike="noStrike" cap="none" dirty="0">
                <a:solidFill>
                  <a:schemeClr val="dk1"/>
                </a:solidFill>
                <a:latin typeface="Calibri"/>
                <a:ea typeface="Calibri"/>
                <a:cs typeface="Calibri"/>
                <a:sym typeface="Calibri"/>
              </a:rPr>
              <a:t>Define</a:t>
            </a:r>
            <a:endParaRPr dirty="0"/>
          </a:p>
          <a:p>
            <a:pPr marL="0" marR="0" lvl="0" indent="0" algn="ctr" rtl="0">
              <a:lnSpc>
                <a:spcPct val="100000"/>
              </a:lnSpc>
              <a:spcBef>
                <a:spcPts val="0"/>
              </a:spcBef>
              <a:spcAft>
                <a:spcPts val="0"/>
              </a:spcAft>
              <a:buClr>
                <a:schemeClr val="dk1"/>
              </a:buClr>
              <a:buSzPts val="1200"/>
              <a:buFont typeface="Calibri"/>
              <a:buNone/>
            </a:pPr>
            <a:r>
              <a:rPr lang="en" sz="1200" b="0" i="0" u="none" strike="noStrike" cap="none" dirty="0">
                <a:solidFill>
                  <a:schemeClr val="dk1"/>
                </a:solidFill>
                <a:latin typeface="Calibri"/>
                <a:ea typeface="Calibri"/>
                <a:cs typeface="Calibri"/>
                <a:sym typeface="Calibri"/>
              </a:rPr>
              <a:t> problem </a:t>
            </a:r>
            <a:r>
              <a:rPr lang="en-US" sz="1200" b="0" i="0" u="none" strike="noStrike" cap="none" dirty="0">
                <a:solidFill>
                  <a:schemeClr val="dk1"/>
                </a:solidFill>
                <a:latin typeface="Calibri"/>
                <a:ea typeface="Calibri"/>
                <a:cs typeface="Calibri"/>
                <a:sym typeface="Calibri"/>
              </a:rPr>
              <a:t>statement</a:t>
            </a:r>
            <a:endParaRPr sz="1200" b="0" i="0" u="none" strike="noStrike" cap="none" dirty="0">
              <a:solidFill>
                <a:schemeClr val="dk1"/>
              </a:solidFill>
              <a:latin typeface="Calibri"/>
              <a:ea typeface="Calibri"/>
              <a:cs typeface="Calibri"/>
              <a:sym typeface="Calibri"/>
            </a:endParaRPr>
          </a:p>
        </p:txBody>
      </p:sp>
      <p:sp>
        <p:nvSpPr>
          <p:cNvPr id="62" name="Shape 62"/>
          <p:cNvSpPr/>
          <p:nvPr/>
        </p:nvSpPr>
        <p:spPr>
          <a:xfrm>
            <a:off x="1736632" y="2965331"/>
            <a:ext cx="2217962" cy="1002060"/>
          </a:xfrm>
          <a:prstGeom prst="chevron">
            <a:avLst>
              <a:gd name="adj" fmla="val 50000"/>
            </a:avLst>
          </a:prstGeom>
          <a:solidFill>
            <a:srgbClr val="C5D8F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 sz="1200" dirty="0">
                <a:solidFill>
                  <a:schemeClr val="dk1"/>
                </a:solidFill>
                <a:latin typeface="Calibri"/>
                <a:cs typeface="Calibri"/>
                <a:sym typeface="Calibri"/>
              </a:rPr>
              <a:t>Data Analysis and Exploration</a:t>
            </a:r>
            <a:endParaRPr dirty="0"/>
          </a:p>
          <a:p>
            <a:pPr marL="171450" marR="0" lvl="0" indent="-171450" algn="l" rtl="0">
              <a:lnSpc>
                <a:spcPct val="100000"/>
              </a:lnSpc>
              <a:spcBef>
                <a:spcPts val="0"/>
              </a:spcBef>
              <a:spcAft>
                <a:spcPts val="0"/>
              </a:spcAft>
              <a:buClr>
                <a:schemeClr val="dk1"/>
              </a:buClr>
              <a:buSzPts val="1200"/>
              <a:buFont typeface="Arial"/>
              <a:buChar char="•"/>
            </a:pPr>
            <a:r>
              <a:rPr lang="en" sz="1200" b="0" i="0" u="none" strike="noStrike" cap="none" dirty="0">
                <a:solidFill>
                  <a:schemeClr val="dk1"/>
                </a:solidFill>
                <a:latin typeface="Calibri"/>
                <a:ea typeface="Calibri"/>
                <a:cs typeface="Calibri"/>
                <a:sym typeface="Calibri"/>
              </a:rPr>
              <a:t>Feature engineering</a:t>
            </a:r>
            <a:endParaRPr dirty="0"/>
          </a:p>
        </p:txBody>
      </p:sp>
      <p:sp>
        <p:nvSpPr>
          <p:cNvPr id="64" name="Shape 64"/>
          <p:cNvSpPr/>
          <p:nvPr/>
        </p:nvSpPr>
        <p:spPr>
          <a:xfrm>
            <a:off x="5451092" y="2959924"/>
            <a:ext cx="1983545" cy="1012874"/>
          </a:xfrm>
          <a:prstGeom prst="chevron">
            <a:avLst>
              <a:gd name="adj" fmla="val 50000"/>
            </a:avLst>
          </a:prstGeom>
          <a:solidFill>
            <a:srgbClr val="C5D8F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Calibri"/>
              <a:buNone/>
            </a:pPr>
            <a:r>
              <a:rPr lang="en" sz="1100" b="0" i="0" u="none" strike="noStrike" cap="none" dirty="0">
                <a:solidFill>
                  <a:schemeClr val="dk1"/>
                </a:solidFill>
                <a:latin typeface="Calibri"/>
                <a:ea typeface="Calibri"/>
                <a:cs typeface="Calibri"/>
                <a:sym typeface="Calibri"/>
              </a:rPr>
              <a:t>Measure/Improve the model performance</a:t>
            </a:r>
            <a:endParaRPr dirty="0"/>
          </a:p>
        </p:txBody>
      </p:sp>
      <p:sp>
        <p:nvSpPr>
          <p:cNvPr id="65" name="Shape 65"/>
          <p:cNvSpPr/>
          <p:nvPr/>
        </p:nvSpPr>
        <p:spPr>
          <a:xfrm>
            <a:off x="7100716" y="2945380"/>
            <a:ext cx="1983545" cy="1012874"/>
          </a:xfrm>
          <a:prstGeom prst="chevron">
            <a:avLst>
              <a:gd name="adj" fmla="val 50000"/>
            </a:avLst>
          </a:prstGeom>
          <a:solidFill>
            <a:srgbClr val="C5D8F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171450" marR="0" lvl="0" indent="-171450" algn="l" rtl="0">
              <a:lnSpc>
                <a:spcPct val="100000"/>
              </a:lnSpc>
              <a:spcBef>
                <a:spcPts val="0"/>
              </a:spcBef>
              <a:spcAft>
                <a:spcPts val="0"/>
              </a:spcAft>
              <a:buClr>
                <a:schemeClr val="dk1"/>
              </a:buClr>
              <a:buSzPts val="1100"/>
              <a:buFont typeface="Arial"/>
              <a:buChar char="•"/>
            </a:pPr>
            <a:r>
              <a:rPr lang="en" sz="1100" b="0" i="0" u="none" strike="noStrike" cap="none">
                <a:solidFill>
                  <a:schemeClr val="dk1"/>
                </a:solidFill>
                <a:latin typeface="Calibri"/>
                <a:ea typeface="Calibri"/>
                <a:cs typeface="Calibri"/>
                <a:sym typeface="Calibri"/>
              </a:rPr>
              <a:t>Visualize Data </a:t>
            </a:r>
            <a:endParaRPr/>
          </a:p>
          <a:p>
            <a:pPr marL="171450" marR="0" lvl="0" indent="-171450" algn="l" rtl="0">
              <a:lnSpc>
                <a:spcPct val="100000"/>
              </a:lnSpc>
              <a:spcBef>
                <a:spcPts val="0"/>
              </a:spcBef>
              <a:spcAft>
                <a:spcPts val="0"/>
              </a:spcAft>
              <a:buClr>
                <a:schemeClr val="dk1"/>
              </a:buClr>
              <a:buSzPts val="1100"/>
              <a:buFont typeface="Arial"/>
              <a:buChar char="•"/>
            </a:pPr>
            <a:r>
              <a:rPr lang="en" sz="1100" b="0" i="0" u="none" strike="noStrike" cap="none">
                <a:solidFill>
                  <a:schemeClr val="dk1"/>
                </a:solidFill>
                <a:latin typeface="Calibri"/>
                <a:ea typeface="Calibri"/>
                <a:cs typeface="Calibri"/>
                <a:sym typeface="Calibri"/>
              </a:rPr>
              <a:t>Presentation and report</a:t>
            </a:r>
            <a:endParaRPr/>
          </a:p>
        </p:txBody>
      </p:sp>
      <p:sp>
        <p:nvSpPr>
          <p:cNvPr id="67" name="Shape 67"/>
          <p:cNvSpPr/>
          <p:nvPr/>
        </p:nvSpPr>
        <p:spPr>
          <a:xfrm>
            <a:off x="28553" y="2404600"/>
            <a:ext cx="1086874" cy="677314"/>
          </a:xfrm>
          <a:prstGeom prst="ellipse">
            <a:avLst/>
          </a:prstGeom>
          <a:solidFill>
            <a:srgbClr val="CCC0D9"/>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 sz="1200" b="0" i="0" u="none" strike="noStrike" cap="none">
                <a:solidFill>
                  <a:schemeClr val="dk1"/>
                </a:solidFill>
                <a:latin typeface="Arial"/>
                <a:ea typeface="Arial"/>
                <a:cs typeface="Arial"/>
                <a:sym typeface="Arial"/>
              </a:rPr>
              <a:t>Timeline</a:t>
            </a:r>
            <a:endParaRPr/>
          </a:p>
        </p:txBody>
      </p:sp>
      <p:sp>
        <p:nvSpPr>
          <p:cNvPr id="68" name="Shape 68"/>
          <p:cNvSpPr/>
          <p:nvPr/>
        </p:nvSpPr>
        <p:spPr>
          <a:xfrm rot="-5400000">
            <a:off x="1390987" y="2412128"/>
            <a:ext cx="529163" cy="816288"/>
          </a:xfrm>
          <a:prstGeom prst="downArrow">
            <a:avLst>
              <a:gd name="adj1" fmla="val 50000"/>
              <a:gd name="adj2" fmla="val 50000"/>
            </a:avLst>
          </a:prstGeom>
          <a:solidFill>
            <a:srgbClr val="FFB7B7"/>
          </a:solidFill>
          <a:ln w="25400" cap="flat" cmpd="sng">
            <a:solidFill>
              <a:srgbClr val="395E8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txBox="1"/>
          <p:nvPr/>
        </p:nvSpPr>
        <p:spPr>
          <a:xfrm>
            <a:off x="1237616" y="2688501"/>
            <a:ext cx="602408" cy="24940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D1B10"/>
              </a:buClr>
              <a:buSzPts val="800"/>
              <a:buFont typeface="Arial"/>
              <a:buNone/>
            </a:pPr>
            <a:r>
              <a:rPr lang="en" sz="800" b="1" i="0" u="none" strike="noStrike" cap="none" dirty="0">
                <a:solidFill>
                  <a:srgbClr val="1D1B10"/>
                </a:solidFill>
                <a:latin typeface="Arial"/>
                <a:ea typeface="Arial"/>
                <a:cs typeface="Arial"/>
                <a:sym typeface="Arial"/>
              </a:rPr>
              <a:t>January</a:t>
            </a:r>
            <a:endParaRPr sz="800" b="1" i="0" u="none" strike="noStrike" cap="none" dirty="0">
              <a:solidFill>
                <a:srgbClr val="1D1B10"/>
              </a:solidFill>
              <a:latin typeface="Arial"/>
              <a:ea typeface="Arial"/>
              <a:cs typeface="Arial"/>
              <a:sym typeface="Arial"/>
            </a:endParaRPr>
          </a:p>
        </p:txBody>
      </p:sp>
      <p:sp>
        <p:nvSpPr>
          <p:cNvPr id="74" name="Shape 74"/>
          <p:cNvSpPr/>
          <p:nvPr/>
        </p:nvSpPr>
        <p:spPr>
          <a:xfrm rot="-5400000">
            <a:off x="6496135" y="2390060"/>
            <a:ext cx="514001" cy="845261"/>
          </a:xfrm>
          <a:prstGeom prst="downArrow">
            <a:avLst>
              <a:gd name="adj1" fmla="val 50000"/>
              <a:gd name="adj2" fmla="val 50000"/>
            </a:avLst>
          </a:prstGeom>
          <a:solidFill>
            <a:srgbClr val="FFB7B7"/>
          </a:solidFill>
          <a:ln w="25400" cap="flat" cmpd="sng">
            <a:solidFill>
              <a:srgbClr val="395E8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txBox="1"/>
          <p:nvPr/>
        </p:nvSpPr>
        <p:spPr>
          <a:xfrm>
            <a:off x="6330484" y="2695571"/>
            <a:ext cx="753646" cy="24940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D1B10"/>
              </a:buClr>
              <a:buSzPts val="800"/>
              <a:buFont typeface="Arial"/>
              <a:buNone/>
            </a:pPr>
            <a:r>
              <a:rPr lang="en-US" sz="800" b="1" i="0" u="none" strike="noStrike" cap="none" dirty="0">
                <a:solidFill>
                  <a:srgbClr val="1D1B10"/>
                </a:solidFill>
                <a:latin typeface="Arial"/>
                <a:ea typeface="Arial"/>
                <a:cs typeface="Arial"/>
                <a:sym typeface="Arial"/>
              </a:rPr>
              <a:t>April 1- April 15th</a:t>
            </a:r>
            <a:endParaRPr dirty="0"/>
          </a:p>
        </p:txBody>
      </p:sp>
      <p:sp>
        <p:nvSpPr>
          <p:cNvPr id="76" name="Shape 76"/>
          <p:cNvSpPr/>
          <p:nvPr/>
        </p:nvSpPr>
        <p:spPr>
          <a:xfrm rot="-5400000">
            <a:off x="8180838" y="2336434"/>
            <a:ext cx="581589" cy="919003"/>
          </a:xfrm>
          <a:prstGeom prst="downArrow">
            <a:avLst>
              <a:gd name="adj1" fmla="val 50000"/>
              <a:gd name="adj2" fmla="val 50000"/>
            </a:avLst>
          </a:prstGeom>
          <a:solidFill>
            <a:srgbClr val="FFB7B7"/>
          </a:solidFill>
          <a:ln w="25400" cap="flat" cmpd="sng">
            <a:solidFill>
              <a:srgbClr val="395E8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txBox="1"/>
          <p:nvPr/>
        </p:nvSpPr>
        <p:spPr>
          <a:xfrm>
            <a:off x="8088268" y="2683585"/>
            <a:ext cx="816625" cy="247252"/>
          </a:xfrm>
          <a:prstGeom prst="rect">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rgbClr val="1D1B10"/>
              </a:buClr>
              <a:buSzPts val="800"/>
              <a:buFont typeface="Arial"/>
              <a:buNone/>
            </a:pPr>
            <a:r>
              <a:rPr lang="en" sz="800" b="1" dirty="0">
                <a:solidFill>
                  <a:srgbClr val="1D1B10"/>
                </a:solidFill>
              </a:rPr>
              <a:t>April 15</a:t>
            </a:r>
            <a:r>
              <a:rPr lang="en" sz="800" b="1" baseline="30000" dirty="0">
                <a:solidFill>
                  <a:srgbClr val="1D1B10"/>
                </a:solidFill>
              </a:rPr>
              <a:t>th</a:t>
            </a:r>
            <a:r>
              <a:rPr lang="en" sz="800" b="1" dirty="0">
                <a:solidFill>
                  <a:srgbClr val="1D1B10"/>
                </a:solidFill>
              </a:rPr>
              <a:t> – April 27</a:t>
            </a:r>
            <a:r>
              <a:rPr lang="en-US" sz="800" b="1" dirty="0" err="1">
                <a:solidFill>
                  <a:srgbClr val="1D1B10"/>
                </a:solidFill>
              </a:rPr>
              <a:t>th</a:t>
            </a:r>
            <a:endParaRPr sz="800" b="0" i="0" u="none" strike="noStrike" cap="none" dirty="0">
              <a:solidFill>
                <a:srgbClr val="1D1B10"/>
              </a:solidFill>
              <a:latin typeface="Arial"/>
              <a:ea typeface="Arial"/>
              <a:cs typeface="Arial"/>
              <a:sym typeface="Arial"/>
            </a:endParaRPr>
          </a:p>
        </p:txBody>
      </p:sp>
      <p:sp>
        <p:nvSpPr>
          <p:cNvPr id="25" name="Shape 62">
            <a:extLst>
              <a:ext uri="{FF2B5EF4-FFF2-40B4-BE49-F238E27FC236}">
                <a16:creationId xmlns:a16="http://schemas.microsoft.com/office/drawing/2014/main" id="{B35E8752-4A3B-48F6-A79D-9D4CC6C3B398}"/>
              </a:ext>
            </a:extLst>
          </p:cNvPr>
          <p:cNvSpPr/>
          <p:nvPr/>
        </p:nvSpPr>
        <p:spPr>
          <a:xfrm>
            <a:off x="3597075" y="2963120"/>
            <a:ext cx="2211536" cy="1002060"/>
          </a:xfrm>
          <a:prstGeom prst="chevron">
            <a:avLst>
              <a:gd name="adj" fmla="val 50000"/>
            </a:avLst>
          </a:prstGeom>
          <a:solidFill>
            <a:srgbClr val="C5D8F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171450" marR="0" lvl="0" indent="-171450" rtl="0">
              <a:lnSpc>
                <a:spcPct val="100000"/>
              </a:lnSpc>
              <a:spcBef>
                <a:spcPts val="0"/>
              </a:spcBef>
              <a:spcAft>
                <a:spcPts val="0"/>
              </a:spcAft>
              <a:buClr>
                <a:schemeClr val="dk1"/>
              </a:buClr>
              <a:buSzPts val="1200"/>
              <a:buFont typeface="Arial"/>
              <a:buChar char="•"/>
            </a:pPr>
            <a:r>
              <a:rPr lang="en-US" sz="1200" dirty="0">
                <a:solidFill>
                  <a:schemeClr val="dk1"/>
                </a:solidFill>
                <a:latin typeface="Calibri"/>
                <a:cs typeface="Calibri"/>
                <a:sym typeface="Calibri"/>
              </a:rPr>
              <a:t>Implement Prediction Model and</a:t>
            </a:r>
            <a:r>
              <a:rPr lang="en" sz="1200" dirty="0">
                <a:solidFill>
                  <a:schemeClr val="dk1"/>
                </a:solidFill>
                <a:latin typeface="Calibri"/>
                <a:cs typeface="Calibri"/>
                <a:sym typeface="Calibri"/>
              </a:rPr>
              <a:t> Matching algorithm</a:t>
            </a:r>
            <a:endParaRPr dirty="0"/>
          </a:p>
        </p:txBody>
      </p:sp>
      <p:sp>
        <p:nvSpPr>
          <p:cNvPr id="26" name="Shape 70">
            <a:extLst>
              <a:ext uri="{FF2B5EF4-FFF2-40B4-BE49-F238E27FC236}">
                <a16:creationId xmlns:a16="http://schemas.microsoft.com/office/drawing/2014/main" id="{997E8997-0F76-4604-B65D-75FAAA9792E9}"/>
              </a:ext>
            </a:extLst>
          </p:cNvPr>
          <p:cNvSpPr/>
          <p:nvPr/>
        </p:nvSpPr>
        <p:spPr>
          <a:xfrm rot="-5400000">
            <a:off x="4692768" y="2371976"/>
            <a:ext cx="563284" cy="865942"/>
          </a:xfrm>
          <a:prstGeom prst="downArrow">
            <a:avLst>
              <a:gd name="adj1" fmla="val 50000"/>
              <a:gd name="adj2" fmla="val 50000"/>
            </a:avLst>
          </a:prstGeom>
          <a:solidFill>
            <a:srgbClr val="FFB7B7"/>
          </a:solidFill>
          <a:ln w="25400" cap="flat" cmpd="sng">
            <a:solidFill>
              <a:srgbClr val="395E8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txBox="1"/>
          <p:nvPr/>
        </p:nvSpPr>
        <p:spPr>
          <a:xfrm>
            <a:off x="4599592" y="2679772"/>
            <a:ext cx="597051" cy="24940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D1B10"/>
              </a:buClr>
              <a:buSzPts val="800"/>
              <a:buFont typeface="Arial"/>
              <a:buNone/>
            </a:pPr>
            <a:r>
              <a:rPr lang="en" sz="800" b="1" i="0" u="none" strike="noStrike" cap="none" dirty="0">
                <a:solidFill>
                  <a:srgbClr val="1D1B10"/>
                </a:solidFill>
                <a:latin typeface="Arial"/>
                <a:ea typeface="Arial"/>
                <a:cs typeface="Arial"/>
                <a:sym typeface="Arial"/>
              </a:rPr>
              <a:t>March</a:t>
            </a:r>
            <a:endParaRPr dirty="0"/>
          </a:p>
        </p:txBody>
      </p:sp>
      <p:sp>
        <p:nvSpPr>
          <p:cNvPr id="70" name="Shape 70"/>
          <p:cNvSpPr/>
          <p:nvPr/>
        </p:nvSpPr>
        <p:spPr>
          <a:xfrm rot="-5400000">
            <a:off x="3024664" y="2383613"/>
            <a:ext cx="555823" cy="835207"/>
          </a:xfrm>
          <a:prstGeom prst="downArrow">
            <a:avLst>
              <a:gd name="adj1" fmla="val 50000"/>
              <a:gd name="adj2" fmla="val 50000"/>
            </a:avLst>
          </a:prstGeom>
          <a:solidFill>
            <a:srgbClr val="FFB7B7"/>
          </a:solidFill>
          <a:ln w="25400" cap="flat" cmpd="sng">
            <a:solidFill>
              <a:srgbClr val="395E8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txBox="1"/>
          <p:nvPr/>
        </p:nvSpPr>
        <p:spPr>
          <a:xfrm>
            <a:off x="2917560" y="2654326"/>
            <a:ext cx="700755" cy="28321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D1B10"/>
              </a:buClr>
              <a:buSzPts val="800"/>
              <a:buFont typeface="Arial"/>
              <a:buNone/>
            </a:pPr>
            <a:r>
              <a:rPr lang="en" sz="800" b="1" i="0" u="none" strike="noStrike" cap="none" dirty="0">
                <a:solidFill>
                  <a:srgbClr val="1D1B10"/>
                </a:solidFill>
                <a:latin typeface="Arial"/>
                <a:ea typeface="Arial"/>
                <a:cs typeface="Arial"/>
                <a:sym typeface="Arial"/>
              </a:rPr>
              <a:t>February</a:t>
            </a:r>
            <a:endParaRPr dirty="0"/>
          </a:p>
        </p:txBody>
      </p:sp>
      <p:pic>
        <p:nvPicPr>
          <p:cNvPr id="1026" name="Picture 2" descr="https://lh6.googleusercontent.com/v2ACY2-D_OMVYc34n92Q2ocoGc-tkpxhBhEP2OhxNnXTvzGx_cAGgpQWY3C66CjxiLJ1BMkLfXYI_9ahUVGFajMkKWdYD8J9h1f9LL7DUoWm--jzu0hLraqNsd_pHNTZ-p9Hdf0-">
            <a:extLst>
              <a:ext uri="{FF2B5EF4-FFF2-40B4-BE49-F238E27FC236}">
                <a16:creationId xmlns:a16="http://schemas.microsoft.com/office/drawing/2014/main" id="{840EE5B3-25A4-4A30-8C68-5DAC7DAE3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65" y="777972"/>
            <a:ext cx="7824543" cy="1496073"/>
          </a:xfrm>
          <a:prstGeom prst="rect">
            <a:avLst/>
          </a:prstGeom>
          <a:noFill/>
          <a:extLst>
            <a:ext uri="{909E8E84-426E-40DD-AFC4-6F175D3DCCD1}">
              <a14:hiddenFill xmlns:a14="http://schemas.microsoft.com/office/drawing/2010/main">
                <a:solidFill>
                  <a:srgbClr val="FFFFFF"/>
                </a:solidFill>
              </a14:hiddenFill>
            </a:ext>
          </a:extLst>
        </p:spPr>
      </p:pic>
      <p:sp>
        <p:nvSpPr>
          <p:cNvPr id="21" name="Slide Number Placeholder 1">
            <a:extLst>
              <a:ext uri="{FF2B5EF4-FFF2-40B4-BE49-F238E27FC236}">
                <a16:creationId xmlns:a16="http://schemas.microsoft.com/office/drawing/2014/main" id="{396BA0BC-F6C5-488D-BFAF-84433EE42500}"/>
              </a:ext>
            </a:extLst>
          </p:cNvPr>
          <p:cNvSpPr txBox="1">
            <a:spLocks/>
          </p:cNvSpPr>
          <p:nvPr/>
        </p:nvSpPr>
        <p:spPr>
          <a:xfrm>
            <a:off x="8565501" y="4598626"/>
            <a:ext cx="316229" cy="3277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2</a:t>
            </a:r>
          </a:p>
        </p:txBody>
      </p:sp>
    </p:spTree>
    <p:extLst>
      <p:ext uri="{BB962C8B-B14F-4D97-AF65-F5344CB8AC3E}">
        <p14:creationId xmlns:p14="http://schemas.microsoft.com/office/powerpoint/2010/main" val="4132494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17C4-686D-46AD-98AA-0385C9B6555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6385E05-04C8-44D2-B864-E228A8835C65}"/>
              </a:ext>
            </a:extLst>
          </p:cNvPr>
          <p:cNvPicPr>
            <a:picLocks noChangeAspect="1"/>
          </p:cNvPicPr>
          <p:nvPr/>
        </p:nvPicPr>
        <p:blipFill>
          <a:blip r:embed="rId2"/>
          <a:stretch>
            <a:fillRect/>
          </a:stretch>
        </p:blipFill>
        <p:spPr>
          <a:xfrm>
            <a:off x="0" y="56707"/>
            <a:ext cx="9144000" cy="4514800"/>
          </a:xfrm>
          <a:prstGeom prst="rect">
            <a:avLst/>
          </a:prstGeom>
        </p:spPr>
      </p:pic>
    </p:spTree>
    <p:extLst>
      <p:ext uri="{BB962C8B-B14F-4D97-AF65-F5344CB8AC3E}">
        <p14:creationId xmlns:p14="http://schemas.microsoft.com/office/powerpoint/2010/main" val="2746302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1A913-B59A-41B3-855A-D24EA90D3FD8}"/>
              </a:ext>
            </a:extLst>
          </p:cNvPr>
          <p:cNvPicPr>
            <a:picLocks noChangeAspect="1"/>
          </p:cNvPicPr>
          <p:nvPr/>
        </p:nvPicPr>
        <p:blipFill>
          <a:blip r:embed="rId2"/>
          <a:stretch>
            <a:fillRect/>
          </a:stretch>
        </p:blipFill>
        <p:spPr>
          <a:xfrm>
            <a:off x="0" y="430599"/>
            <a:ext cx="9144000" cy="3800293"/>
          </a:xfrm>
          <a:prstGeom prst="rect">
            <a:avLst/>
          </a:prstGeom>
        </p:spPr>
      </p:pic>
    </p:spTree>
    <p:extLst>
      <p:ext uri="{BB962C8B-B14F-4D97-AF65-F5344CB8AC3E}">
        <p14:creationId xmlns:p14="http://schemas.microsoft.com/office/powerpoint/2010/main" val="39339318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482" name="Picture 2" descr="https://lh4.googleusercontent.com/sk9yywfEKHwzs5M5lg6NITRM6c5x5ndnM5Ws7DoPN0aWviajA6Bv8khwnVnc0Kxyn7kHWrY9yrKX0khNba4mk1R_NeXSSGY3pPuRVvzTQLQ3lAefMrzqK1LMM1zrsmsnP_S7FzW2">
            <a:extLst>
              <a:ext uri="{FF2B5EF4-FFF2-40B4-BE49-F238E27FC236}">
                <a16:creationId xmlns:a16="http://schemas.microsoft.com/office/drawing/2014/main" id="{7C1B1D73-3BCC-452C-B042-D99AC103FB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833" y="126191"/>
            <a:ext cx="7825563" cy="424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823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2E284-16C2-461C-9028-AB48AC2EB6B3}"/>
              </a:ext>
            </a:extLst>
          </p:cNvPr>
          <p:cNvSpPr>
            <a:spLocks noGrp="1"/>
          </p:cNvSpPr>
          <p:nvPr>
            <p:ph type="title"/>
          </p:nvPr>
        </p:nvSpPr>
        <p:spPr>
          <a:xfrm>
            <a:off x="2916866" y="0"/>
            <a:ext cx="2987749" cy="701749"/>
          </a:xfrm>
        </p:spPr>
        <p:txBody>
          <a:bodyPr/>
          <a:lstStyle/>
          <a:p>
            <a:r>
              <a:rPr lang="en-US" dirty="0"/>
              <a:t>Test Scenario</a:t>
            </a:r>
          </a:p>
        </p:txBody>
      </p:sp>
      <p:sp>
        <p:nvSpPr>
          <p:cNvPr id="3" name="Shape 68">
            <a:extLst>
              <a:ext uri="{FF2B5EF4-FFF2-40B4-BE49-F238E27FC236}">
                <a16:creationId xmlns:a16="http://schemas.microsoft.com/office/drawing/2014/main" id="{1911C606-E3BF-4284-9890-A6934AB6EA31}"/>
              </a:ext>
            </a:extLst>
          </p:cNvPr>
          <p:cNvSpPr txBox="1"/>
          <p:nvPr/>
        </p:nvSpPr>
        <p:spPr>
          <a:xfrm>
            <a:off x="480233" y="379228"/>
            <a:ext cx="8536176" cy="3795823"/>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b="1"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r>
              <a:rPr lang="en-US" dirty="0">
                <a:latin typeface="Calibri" panose="020F0502020204030204" pitchFamily="34" charset="0"/>
                <a:cs typeface="Calibri" panose="020F0502020204030204" pitchFamily="34" charset="0"/>
              </a:rPr>
              <a:t>On every encounter of a new Liver Donor or a Liver recipient, a medical expert enters their clinical information in the donor and recipient file respectively.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In order to identify the potential recipient for the newly added Donor,</a:t>
            </a:r>
          </a:p>
          <a:p>
            <a:r>
              <a:rPr lang="en-US" dirty="0">
                <a:latin typeface="Calibri" panose="020F0502020204030204" pitchFamily="34" charset="0"/>
                <a:cs typeface="Calibri" panose="020F0502020204030204" pitchFamily="34" charset="0"/>
              </a:rPr>
              <a:t>Dr. Peter logs in to the Liver Prediction System using his login credentials and uploads the following files</a:t>
            </a:r>
          </a:p>
          <a:p>
            <a:pPr marL="342900" indent="-342900">
              <a:buAutoNum type="arabicPeriod"/>
            </a:pPr>
            <a:r>
              <a:rPr lang="en-US" dirty="0">
                <a:latin typeface="Calibri" panose="020F0502020204030204" pitchFamily="34" charset="0"/>
                <a:cs typeface="Calibri" panose="020F0502020204030204" pitchFamily="34" charset="0"/>
              </a:rPr>
              <a:t>CSV file for donor with their clinical information</a:t>
            </a:r>
          </a:p>
          <a:p>
            <a:pPr marL="342900" indent="-342900">
              <a:buFont typeface="Arial"/>
              <a:buAutoNum type="arabicPeriod"/>
            </a:pPr>
            <a:r>
              <a:rPr lang="en-US" dirty="0">
                <a:latin typeface="Calibri" panose="020F0502020204030204" pitchFamily="34" charset="0"/>
                <a:cs typeface="Calibri" panose="020F0502020204030204" pitchFamily="34" charset="0"/>
              </a:rPr>
              <a:t>CSV file for recipient with their clinical information</a:t>
            </a:r>
          </a:p>
          <a:p>
            <a:r>
              <a:rPr lang="en-US" dirty="0">
                <a:latin typeface="Calibri" panose="020F0502020204030204" pitchFamily="34" charset="0"/>
                <a:cs typeface="Calibri" panose="020F0502020204030204" pitchFamily="34" charset="0"/>
              </a:rPr>
              <a:t>And selects the desired MELD score range</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Dr. Peter then clicks on ‘match’ to match all the existing donors with potential recipients. He then can view the top 5 potential recipients for every donor by clicking on “check” option. Dr. Peter can also view the top 20 influential clinical features involved in the predictive analysis.</a:t>
            </a:r>
          </a:p>
          <a:p>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Output</a:t>
            </a:r>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1. Top 20 clinical features that influence the identification of potential recipient. </a:t>
            </a:r>
          </a:p>
          <a:p>
            <a:r>
              <a:rPr lang="en-US" dirty="0">
                <a:latin typeface="Calibri" panose="020F0502020204030204" pitchFamily="34" charset="0"/>
                <a:cs typeface="Calibri" panose="020F0502020204030204" pitchFamily="34" charset="0"/>
              </a:rPr>
              <a:t>2. The top 5 recipients for every donor can be viewed along with the matching and graft prediction scores of each recipient.</a:t>
            </a:r>
          </a:p>
          <a:p>
            <a:br>
              <a:rPr lang="en-US" dirty="0">
                <a:latin typeface="Calibri" panose="020F0502020204030204" pitchFamily="34" charset="0"/>
                <a:cs typeface="Calibri" panose="020F0502020204030204" pitchFamily="34" charset="0"/>
              </a:rPr>
            </a:br>
            <a:endParaRPr lang="en-US"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457200" marR="0" lvl="0" indent="-317500" algn="l" rtl="0">
              <a:lnSpc>
                <a:spcPct val="100000"/>
              </a:lnSpc>
              <a:spcBef>
                <a:spcPts val="0"/>
              </a:spcBef>
              <a:spcAft>
                <a:spcPts val="0"/>
              </a:spcAft>
              <a:buClr>
                <a:srgbClr val="000000"/>
              </a:buClr>
              <a:buSzPts val="1400"/>
              <a:buFont typeface="Calibri"/>
              <a:buChar char="●"/>
            </a:pPr>
            <a:endParaRPr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514350" marR="0" lvl="0" indent="-285750" algn="l" rtl="0">
              <a:lnSpc>
                <a:spcPct val="128181"/>
              </a:lnSpc>
              <a:spcBef>
                <a:spcPts val="0"/>
              </a:spcBef>
              <a:spcAft>
                <a:spcPts val="0"/>
              </a:spcAft>
              <a:buClr>
                <a:srgbClr val="000000"/>
              </a:buClr>
              <a:buSzPts val="1400"/>
              <a:buFont typeface="Arial" panose="020B0604020202020204" pitchFamily="34" charset="0"/>
              <a:buChar char="•"/>
            </a:pPr>
            <a:endParaRPr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pic>
        <p:nvPicPr>
          <p:cNvPr id="22530" name="Picture 2" descr="Image result for control phase in six sigma healthcare project">
            <a:extLst>
              <a:ext uri="{FF2B5EF4-FFF2-40B4-BE49-F238E27FC236}">
                <a16:creationId xmlns:a16="http://schemas.microsoft.com/office/drawing/2014/main" id="{55A8B1F5-BC11-4A8D-A11E-6AB60CDB0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693"/>
            <a:ext cx="552471" cy="743863"/>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4EC696B2-8C0C-4D40-9FF8-6C24982D6D14}"/>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34</a:t>
            </a:r>
          </a:p>
        </p:txBody>
      </p:sp>
    </p:spTree>
    <p:extLst>
      <p:ext uri="{BB962C8B-B14F-4D97-AF65-F5344CB8AC3E}">
        <p14:creationId xmlns:p14="http://schemas.microsoft.com/office/powerpoint/2010/main" val="3631319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2E284-16C2-461C-9028-AB48AC2EB6B3}"/>
              </a:ext>
            </a:extLst>
          </p:cNvPr>
          <p:cNvSpPr>
            <a:spLocks noGrp="1"/>
          </p:cNvSpPr>
          <p:nvPr>
            <p:ph type="title"/>
          </p:nvPr>
        </p:nvSpPr>
        <p:spPr>
          <a:xfrm>
            <a:off x="2867247" y="213066"/>
            <a:ext cx="3788734" cy="857251"/>
          </a:xfrm>
        </p:spPr>
        <p:txBody>
          <a:bodyPr/>
          <a:lstStyle/>
          <a:p>
            <a:r>
              <a:rPr lang="en-US" sz="3600" dirty="0"/>
              <a:t>Mistake Proofing</a:t>
            </a:r>
          </a:p>
        </p:txBody>
      </p:sp>
      <p:sp>
        <p:nvSpPr>
          <p:cNvPr id="3" name="Shape 68">
            <a:extLst>
              <a:ext uri="{FF2B5EF4-FFF2-40B4-BE49-F238E27FC236}">
                <a16:creationId xmlns:a16="http://schemas.microsoft.com/office/drawing/2014/main" id="{1911C606-E3BF-4284-9890-A6934AB6EA31}"/>
              </a:ext>
            </a:extLst>
          </p:cNvPr>
          <p:cNvSpPr txBox="1"/>
          <p:nvPr/>
        </p:nvSpPr>
        <p:spPr>
          <a:xfrm>
            <a:off x="814276" y="1240438"/>
            <a:ext cx="8031600" cy="3429300"/>
          </a:xfrm>
          <a:prstGeom prst="rect">
            <a:avLst/>
          </a:prstGeom>
          <a:noFill/>
          <a:ln>
            <a:noFill/>
          </a:ln>
        </p:spPr>
        <p:txBody>
          <a:bodyPr spcFirstLastPara="1" wrap="square" lIns="91425" tIns="45700" rIns="91425" bIns="45700" anchor="t" anchorCtr="0">
            <a:noAutofit/>
          </a:bodyPr>
          <a:lstStyle/>
          <a:p>
            <a:pPr marL="285750" indent="-285750" fontAlgn="base">
              <a:buFont typeface="Arial" panose="020B0604020202020204" pitchFamily="34" charset="0"/>
              <a:buChar char="•"/>
            </a:pPr>
            <a:r>
              <a:rPr lang="en-US" sz="1600" dirty="0">
                <a:latin typeface="Calibri" panose="020F0502020204030204" pitchFamily="34" charset="0"/>
                <a:cs typeface="Calibri" panose="020F0502020204030204" pitchFamily="34" charset="0"/>
              </a:rPr>
              <a:t>The web application developed is to be used only by the medical experts. We are ensuring this by creating a login system.</a:t>
            </a:r>
          </a:p>
          <a:p>
            <a:pPr fontAlgn="base"/>
            <a:endParaRPr lang="en-US" sz="16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r>
              <a:rPr lang="en-US" sz="1600" dirty="0">
                <a:latin typeface="Calibri" panose="020F0502020204030204" pitchFamily="34" charset="0"/>
                <a:cs typeface="Calibri" panose="020F0502020204030204" pitchFamily="34" charset="0"/>
              </a:rPr>
              <a:t>The user needs to upload the donor and recipient information file in order to view the results. The system throws a warning in case no file is uploaded.  </a:t>
            </a:r>
          </a:p>
          <a:p>
            <a:pPr marL="285750" indent="-285750" fontAlgn="base">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r>
              <a:rPr lang="en-US" sz="1600" dirty="0">
                <a:latin typeface="Calibri" panose="020F0502020204030204" pitchFamily="34" charset="0"/>
                <a:cs typeface="Calibri" panose="020F0502020204030204" pitchFamily="34" charset="0"/>
              </a:rPr>
              <a:t>The sample format for donor and recipient file is provided. The machine learning model is trained to handle if there is any addition of previously unseen feature in the input file or if any of the expected donor/recipient features are missing in the file.</a:t>
            </a:r>
            <a:endParaRPr lang="en-US" sz="1600" dirty="0">
              <a:latin typeface="Calibri" panose="020F0502020204030204" pitchFamily="34" charset="0"/>
              <a:ea typeface="Calibri"/>
              <a:cs typeface="Calibri" panose="020F0502020204030204" pitchFamily="34" charset="0"/>
              <a:sym typeface="Calibri"/>
            </a:endParaRPr>
          </a:p>
          <a:p>
            <a:pPr fontAlgn="base"/>
            <a:endParaRPr lang="en-US" sz="16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fontAlgn="base"/>
            <a:br>
              <a:rPr lang="en-US" sz="1800" dirty="0">
                <a:latin typeface="Calibri" panose="020F0502020204030204" pitchFamily="34" charset="0"/>
                <a:cs typeface="Calibri" panose="020F0502020204030204" pitchFamily="34" charset="0"/>
              </a:rPr>
            </a:br>
            <a:endParaRPr lang="en-US" sz="18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457200" marR="0" lvl="0" indent="-317500" algn="l" rtl="0">
              <a:lnSpc>
                <a:spcPct val="100000"/>
              </a:lnSpc>
              <a:spcBef>
                <a:spcPts val="0"/>
              </a:spcBef>
              <a:spcAft>
                <a:spcPts val="0"/>
              </a:spcAft>
              <a:buClr>
                <a:srgbClr val="000000"/>
              </a:buClr>
              <a:buSzPts val="1400"/>
              <a:buFont typeface="Calibri"/>
              <a:buChar char="●"/>
            </a:pPr>
            <a:endParaRPr sz="18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514350" marR="0" lvl="0" indent="-285750" algn="l" rtl="0">
              <a:lnSpc>
                <a:spcPct val="128181"/>
              </a:lnSpc>
              <a:spcBef>
                <a:spcPts val="0"/>
              </a:spcBef>
              <a:spcAft>
                <a:spcPts val="0"/>
              </a:spcAft>
              <a:buClr>
                <a:srgbClr val="000000"/>
              </a:buClr>
              <a:buSzPts val="1400"/>
              <a:buFont typeface="Arial" panose="020B0604020202020204" pitchFamily="34" charset="0"/>
              <a:buChar char="•"/>
            </a:pPr>
            <a:endParaRPr sz="18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8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pic>
        <p:nvPicPr>
          <p:cNvPr id="22530" name="Picture 2" descr="Image result for control phase in six sigma healthcare project">
            <a:extLst>
              <a:ext uri="{FF2B5EF4-FFF2-40B4-BE49-F238E27FC236}">
                <a16:creationId xmlns:a16="http://schemas.microsoft.com/office/drawing/2014/main" id="{55A8B1F5-BC11-4A8D-A11E-6AB60CDB0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67" y="85061"/>
            <a:ext cx="811205" cy="109223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EED54CB1-5B0A-482A-ADBF-3DF0C6299844}"/>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35</a:t>
            </a:r>
          </a:p>
        </p:txBody>
      </p:sp>
    </p:spTree>
    <p:extLst>
      <p:ext uri="{BB962C8B-B14F-4D97-AF65-F5344CB8AC3E}">
        <p14:creationId xmlns:p14="http://schemas.microsoft.com/office/powerpoint/2010/main" val="2492614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2E284-16C2-461C-9028-AB48AC2EB6B3}"/>
              </a:ext>
            </a:extLst>
          </p:cNvPr>
          <p:cNvSpPr>
            <a:spLocks noGrp="1"/>
          </p:cNvSpPr>
          <p:nvPr>
            <p:ph type="title"/>
          </p:nvPr>
        </p:nvSpPr>
        <p:spPr>
          <a:xfrm>
            <a:off x="2817628" y="29087"/>
            <a:ext cx="3788734" cy="857251"/>
          </a:xfrm>
        </p:spPr>
        <p:txBody>
          <a:bodyPr/>
          <a:lstStyle/>
          <a:p>
            <a:r>
              <a:rPr lang="en-US" sz="3600" dirty="0"/>
              <a:t>Mistake Proofing</a:t>
            </a:r>
          </a:p>
        </p:txBody>
      </p:sp>
      <p:sp>
        <p:nvSpPr>
          <p:cNvPr id="3" name="Shape 68">
            <a:extLst>
              <a:ext uri="{FF2B5EF4-FFF2-40B4-BE49-F238E27FC236}">
                <a16:creationId xmlns:a16="http://schemas.microsoft.com/office/drawing/2014/main" id="{1911C606-E3BF-4284-9890-A6934AB6EA31}"/>
              </a:ext>
            </a:extLst>
          </p:cNvPr>
          <p:cNvSpPr txBox="1"/>
          <p:nvPr/>
        </p:nvSpPr>
        <p:spPr>
          <a:xfrm>
            <a:off x="764657" y="819847"/>
            <a:ext cx="8173779" cy="3461529"/>
          </a:xfrm>
          <a:prstGeom prst="rect">
            <a:avLst/>
          </a:prstGeom>
          <a:noFill/>
          <a:ln>
            <a:noFill/>
          </a:ln>
        </p:spPr>
        <p:txBody>
          <a:bodyPr spcFirstLastPara="1" wrap="square" lIns="91425" tIns="45700" rIns="91425" bIns="45700" anchor="t" anchorCtr="0">
            <a:noAutofit/>
          </a:bodyPr>
          <a:lstStyle/>
          <a:p>
            <a:r>
              <a:rPr lang="en-US" sz="1600" i="1" dirty="0">
                <a:latin typeface="Calibri" panose="020F0502020204030204" pitchFamily="34" charset="0"/>
                <a:cs typeface="Calibri" panose="020F0502020204030204" pitchFamily="34" charset="0"/>
              </a:rPr>
              <a:t>Challenge:</a:t>
            </a:r>
            <a:r>
              <a:rPr lang="en-US" sz="1600" dirty="0">
                <a:latin typeface="Calibri" panose="020F0502020204030204" pitchFamily="34" charset="0"/>
                <a:cs typeface="Calibri" panose="020F0502020204030204" pitchFamily="34" charset="0"/>
              </a:rPr>
              <a:t> The Machine learning models were trained based on certain input features and the model would fail if the test data had different set of features.</a:t>
            </a:r>
          </a:p>
          <a:p>
            <a:endParaRPr lang="en-US" sz="1600" i="1" dirty="0">
              <a:latin typeface="Calibri" panose="020F0502020204030204" pitchFamily="34" charset="0"/>
              <a:cs typeface="Calibri" panose="020F0502020204030204" pitchFamily="34" charset="0"/>
            </a:endParaRPr>
          </a:p>
          <a:p>
            <a:r>
              <a:rPr lang="en-US" sz="1600" i="1" dirty="0">
                <a:latin typeface="Calibri" panose="020F0502020204030204" pitchFamily="34" charset="0"/>
                <a:cs typeface="Calibri" panose="020F0502020204030204" pitchFamily="34" charset="0"/>
              </a:rPr>
              <a:t>Solution:</a:t>
            </a:r>
            <a:r>
              <a:rPr lang="en-US" sz="1600" dirty="0">
                <a:latin typeface="Calibri" panose="020F0502020204030204" pitchFamily="34" charset="0"/>
                <a:cs typeface="Calibri" panose="020F0502020204030204" pitchFamily="34" charset="0"/>
              </a:rPr>
              <a:t> We ensured that the test data had same set of features as train data by incorporating the following code</a:t>
            </a:r>
          </a:p>
        </p:txBody>
      </p:sp>
      <p:pic>
        <p:nvPicPr>
          <p:cNvPr id="22530" name="Picture 2" descr="Image result for control phase in six sigma healthcare project">
            <a:extLst>
              <a:ext uri="{FF2B5EF4-FFF2-40B4-BE49-F238E27FC236}">
                <a16:creationId xmlns:a16="http://schemas.microsoft.com/office/drawing/2014/main" id="{55A8B1F5-BC11-4A8D-A11E-6AB60CDB0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56" y="95576"/>
            <a:ext cx="811205" cy="109223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descr="https://lh3.googleusercontent.com/rNVH-ZldBuUtX4BawQX4svSBEZ5MofBWjois3RAst4KNOpsApZK9hhxTzd4sps8pGBudS9NkgqXHRaXN5aQjO1bULGRUzVl_Ky0OwHh6viy-CzaHqzYzf3tanUDkQmjMmDVFQrqC">
            <a:extLst>
              <a:ext uri="{FF2B5EF4-FFF2-40B4-BE49-F238E27FC236}">
                <a16:creationId xmlns:a16="http://schemas.microsoft.com/office/drawing/2014/main" id="{C21750E9-3900-463A-8167-94936C889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482" y="2113664"/>
            <a:ext cx="5153025" cy="2167712"/>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1">
            <a:extLst>
              <a:ext uri="{FF2B5EF4-FFF2-40B4-BE49-F238E27FC236}">
                <a16:creationId xmlns:a16="http://schemas.microsoft.com/office/drawing/2014/main" id="{8BE71AE9-5FC6-4638-8BFB-3BE7B14FB3D1}"/>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36</a:t>
            </a:r>
          </a:p>
        </p:txBody>
      </p:sp>
    </p:spTree>
    <p:extLst>
      <p:ext uri="{BB962C8B-B14F-4D97-AF65-F5344CB8AC3E}">
        <p14:creationId xmlns:p14="http://schemas.microsoft.com/office/powerpoint/2010/main" val="3629325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2E284-16C2-461C-9028-AB48AC2EB6B3}"/>
              </a:ext>
            </a:extLst>
          </p:cNvPr>
          <p:cNvSpPr>
            <a:spLocks noGrp="1"/>
          </p:cNvSpPr>
          <p:nvPr>
            <p:ph type="title"/>
          </p:nvPr>
        </p:nvSpPr>
        <p:spPr>
          <a:xfrm>
            <a:off x="2796363" y="95576"/>
            <a:ext cx="3788734" cy="857251"/>
          </a:xfrm>
        </p:spPr>
        <p:txBody>
          <a:bodyPr/>
          <a:lstStyle/>
          <a:p>
            <a:r>
              <a:rPr lang="en-US" sz="3600" dirty="0"/>
              <a:t>Project Close-out</a:t>
            </a:r>
          </a:p>
        </p:txBody>
      </p:sp>
      <p:sp>
        <p:nvSpPr>
          <p:cNvPr id="3" name="Shape 68">
            <a:extLst>
              <a:ext uri="{FF2B5EF4-FFF2-40B4-BE49-F238E27FC236}">
                <a16:creationId xmlns:a16="http://schemas.microsoft.com/office/drawing/2014/main" id="{1911C606-E3BF-4284-9890-A6934AB6EA31}"/>
              </a:ext>
            </a:extLst>
          </p:cNvPr>
          <p:cNvSpPr txBox="1"/>
          <p:nvPr/>
        </p:nvSpPr>
        <p:spPr>
          <a:xfrm>
            <a:off x="854561" y="1187806"/>
            <a:ext cx="8173779" cy="3461529"/>
          </a:xfrm>
          <a:prstGeom prst="rect">
            <a:avLst/>
          </a:prstGeom>
          <a:noFill/>
          <a:ln>
            <a:noFill/>
          </a:ln>
        </p:spPr>
        <p:txBody>
          <a:bodyPr spcFirstLastPara="1" wrap="square" lIns="91425" tIns="45700" rIns="91425" bIns="45700" anchor="t" anchorCtr="0">
            <a:noAutofit/>
          </a:bodyPr>
          <a:lstStyle/>
          <a:p>
            <a:pPr marL="285750" indent="-285750" fontAlgn="base">
              <a:buFont typeface="Arial" panose="020B0604020202020204" pitchFamily="34" charset="0"/>
              <a:buChar char="•"/>
            </a:pPr>
            <a:r>
              <a:rPr lang="en-US" sz="1600" dirty="0">
                <a:latin typeface="Calibri" panose="020F0502020204030204" pitchFamily="34" charset="0"/>
                <a:cs typeface="Calibri" panose="020F0502020204030204" pitchFamily="34" charset="0"/>
              </a:rPr>
              <a:t>User manual containing the guidelines on how to use the web application, the input and output expected out of the system is handed over to the end-user</a:t>
            </a:r>
          </a:p>
          <a:p>
            <a:pPr fontAlgn="base"/>
            <a:endParaRPr lang="en-US" sz="1600" dirty="0">
              <a:latin typeface="Calibri" panose="020F0502020204030204" pitchFamily="34" charset="0"/>
              <a:cs typeface="Calibri" panose="020F0502020204030204" pitchFamily="34" charset="0"/>
            </a:endParaRPr>
          </a:p>
          <a:p>
            <a:pPr fontAlgn="base"/>
            <a:endParaRPr lang="en-US" sz="1600" dirty="0">
              <a:latin typeface="Calibri" panose="020F0502020204030204" pitchFamily="34" charset="0"/>
              <a:cs typeface="Calibri" panose="020F0502020204030204" pitchFamily="34" charset="0"/>
            </a:endParaRPr>
          </a:p>
          <a:p>
            <a:pPr fontAlgn="base"/>
            <a:endParaRPr lang="en-US" sz="1600" dirty="0">
              <a:latin typeface="Calibri" panose="020F0502020204030204" pitchFamily="34" charset="0"/>
              <a:cs typeface="Calibri" panose="020F0502020204030204" pitchFamily="34" charset="0"/>
            </a:endParaRPr>
          </a:p>
          <a:p>
            <a:pPr fontAlgn="base"/>
            <a:endParaRPr lang="en-US" sz="1600" dirty="0">
              <a:latin typeface="Calibri" panose="020F0502020204030204" pitchFamily="34" charset="0"/>
              <a:cs typeface="Calibri" panose="020F0502020204030204" pitchFamily="34" charset="0"/>
            </a:endParaRPr>
          </a:p>
          <a:p>
            <a:pPr fontAlgn="base"/>
            <a:endParaRPr lang="en-US" sz="1600" dirty="0">
              <a:latin typeface="Calibri" panose="020F0502020204030204" pitchFamily="34" charset="0"/>
              <a:cs typeface="Calibri" panose="020F0502020204030204" pitchFamily="34" charset="0"/>
            </a:endParaRPr>
          </a:p>
          <a:p>
            <a:pPr fontAlgn="base"/>
            <a:endParaRPr lang="en-US" sz="1600" dirty="0">
              <a:latin typeface="Calibri" panose="020F0502020204030204" pitchFamily="34" charset="0"/>
              <a:cs typeface="Calibri" panose="020F0502020204030204" pitchFamily="34" charset="0"/>
            </a:endParaRPr>
          </a:p>
          <a:p>
            <a:pPr fontAlgn="base"/>
            <a:endParaRPr lang="en-US" sz="16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r>
              <a:rPr lang="en-US" sz="1600" dirty="0">
                <a:latin typeface="Calibri" panose="020F0502020204030204" pitchFamily="34" charset="0"/>
                <a:cs typeface="Calibri" panose="020F0502020204030204" pitchFamily="34" charset="0"/>
              </a:rPr>
              <a:t>Project close out includes the delivery of Project Documentation, read-me file and Web Application to the end user</a:t>
            </a:r>
          </a:p>
          <a:p>
            <a:endParaRPr lang="en-US" sz="1600" dirty="0">
              <a:latin typeface="Calibri" panose="020F0502020204030204" pitchFamily="34" charset="0"/>
              <a:cs typeface="Calibri" panose="020F0502020204030204" pitchFamily="34" charset="0"/>
            </a:endParaRPr>
          </a:p>
        </p:txBody>
      </p:sp>
      <p:pic>
        <p:nvPicPr>
          <p:cNvPr id="22530" name="Picture 2" descr="Image result for control phase in six sigma healthcare project">
            <a:extLst>
              <a:ext uri="{FF2B5EF4-FFF2-40B4-BE49-F238E27FC236}">
                <a16:creationId xmlns:a16="http://schemas.microsoft.com/office/drawing/2014/main" id="{55A8B1F5-BC11-4A8D-A11E-6AB60CDB0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56" y="95576"/>
            <a:ext cx="811205" cy="10922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AA581CD-FA18-41A9-B504-68A2C04DEC52}"/>
              </a:ext>
            </a:extLst>
          </p:cNvPr>
          <p:cNvPicPr>
            <a:picLocks noChangeAspect="1"/>
          </p:cNvPicPr>
          <p:nvPr/>
        </p:nvPicPr>
        <p:blipFill>
          <a:blip r:embed="rId4"/>
          <a:stretch>
            <a:fillRect/>
          </a:stretch>
        </p:blipFill>
        <p:spPr>
          <a:xfrm>
            <a:off x="3771013" y="1788981"/>
            <a:ext cx="1243123" cy="1529042"/>
          </a:xfrm>
          <a:prstGeom prst="rect">
            <a:avLst/>
          </a:prstGeom>
        </p:spPr>
      </p:pic>
      <p:graphicFrame>
        <p:nvGraphicFramePr>
          <p:cNvPr id="6" name="Object 5">
            <a:extLst>
              <a:ext uri="{FF2B5EF4-FFF2-40B4-BE49-F238E27FC236}">
                <a16:creationId xmlns:a16="http://schemas.microsoft.com/office/drawing/2014/main" id="{4D4A5CEF-AFC2-4619-97A7-A39598E096C0}"/>
              </a:ext>
            </a:extLst>
          </p:cNvPr>
          <p:cNvGraphicFramePr>
            <a:graphicFrameLocks noChangeAspect="1"/>
          </p:cNvGraphicFramePr>
          <p:nvPr>
            <p:extLst>
              <p:ext uri="{D42A27DB-BD31-4B8C-83A1-F6EECF244321}">
                <p14:modId xmlns:p14="http://schemas.microsoft.com/office/powerpoint/2010/main" val="3403637402"/>
              </p:ext>
            </p:extLst>
          </p:nvPr>
        </p:nvGraphicFramePr>
        <p:xfrm>
          <a:off x="5141727" y="2335680"/>
          <a:ext cx="914400" cy="806450"/>
        </p:xfrm>
        <a:graphic>
          <a:graphicData uri="http://schemas.openxmlformats.org/presentationml/2006/ole">
            <mc:AlternateContent xmlns:mc="http://schemas.openxmlformats.org/markup-compatibility/2006">
              <mc:Choice xmlns:v="urn:schemas-microsoft-com:vml" Requires="v">
                <p:oleObj spid="_x0000_s1051" name="Document" showAsIcon="1" r:id="rId5" imgW="914400" imgH="806400" progId="Word.Document.12">
                  <p:embed/>
                </p:oleObj>
              </mc:Choice>
              <mc:Fallback>
                <p:oleObj name="Document" showAsIcon="1" r:id="rId5" imgW="914400" imgH="806400" progId="Word.Document.12">
                  <p:embed/>
                  <p:pic>
                    <p:nvPicPr>
                      <p:cNvPr id="0" name=""/>
                      <p:cNvPicPr/>
                      <p:nvPr/>
                    </p:nvPicPr>
                    <p:blipFill>
                      <a:blip r:embed="rId6"/>
                      <a:stretch>
                        <a:fillRect/>
                      </a:stretch>
                    </p:blipFill>
                    <p:spPr>
                      <a:xfrm>
                        <a:off x="5141727" y="2335680"/>
                        <a:ext cx="914400" cy="806450"/>
                      </a:xfrm>
                      <a:prstGeom prst="rect">
                        <a:avLst/>
                      </a:prstGeom>
                    </p:spPr>
                  </p:pic>
                </p:oleObj>
              </mc:Fallback>
            </mc:AlternateContent>
          </a:graphicData>
        </a:graphic>
      </p:graphicFrame>
      <p:sp>
        <p:nvSpPr>
          <p:cNvPr id="8" name="Slide Number Placeholder 1">
            <a:extLst>
              <a:ext uri="{FF2B5EF4-FFF2-40B4-BE49-F238E27FC236}">
                <a16:creationId xmlns:a16="http://schemas.microsoft.com/office/drawing/2014/main" id="{0FAD3C2E-F33F-4250-BD04-082703E53902}"/>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37</a:t>
            </a:r>
          </a:p>
        </p:txBody>
      </p:sp>
    </p:spTree>
    <p:extLst>
      <p:ext uri="{BB962C8B-B14F-4D97-AF65-F5344CB8AC3E}">
        <p14:creationId xmlns:p14="http://schemas.microsoft.com/office/powerpoint/2010/main" val="16307269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10CE-A2F8-4C11-BD21-D22106F1884E}"/>
              </a:ext>
            </a:extLst>
          </p:cNvPr>
          <p:cNvSpPr>
            <a:spLocks noGrp="1"/>
          </p:cNvSpPr>
          <p:nvPr>
            <p:ph type="title"/>
          </p:nvPr>
        </p:nvSpPr>
        <p:spPr>
          <a:xfrm>
            <a:off x="1640955" y="1233793"/>
            <a:ext cx="6404345" cy="1644087"/>
          </a:xfrm>
          <a:effectLst>
            <a:outerShdw blurRad="50800" dist="50800" dir="5400000" algn="ctr" rotWithShape="0">
              <a:schemeClr val="accent6">
                <a:lumMod val="40000"/>
                <a:lumOff val="60000"/>
              </a:schemeClr>
            </a:outerShdw>
          </a:effectLst>
          <a:scene3d>
            <a:camera prst="orthographicFront"/>
            <a:lightRig rig="threePt" dir="t"/>
          </a:scene3d>
          <a:sp3d extrusionH="76200">
            <a:bevelT h="88900"/>
            <a:extrusionClr>
              <a:schemeClr val="accent6">
                <a:lumMod val="40000"/>
                <a:lumOff val="60000"/>
              </a:schemeClr>
            </a:extrusionClr>
          </a:sp3d>
        </p:spPr>
        <p:txBody>
          <a:bodyPr/>
          <a:lstStyle/>
          <a:p>
            <a:r>
              <a:rPr lang="en-US" sz="6000" dirty="0"/>
              <a:t>          DEMO</a:t>
            </a:r>
          </a:p>
        </p:txBody>
      </p:sp>
      <p:sp>
        <p:nvSpPr>
          <p:cNvPr id="4" name="Slide Number Placeholder 1">
            <a:extLst>
              <a:ext uri="{FF2B5EF4-FFF2-40B4-BE49-F238E27FC236}">
                <a16:creationId xmlns:a16="http://schemas.microsoft.com/office/drawing/2014/main" id="{8281391F-8CD7-4DD2-9FB0-2CFFACC288BE}"/>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38</a:t>
            </a:r>
          </a:p>
        </p:txBody>
      </p:sp>
    </p:spTree>
    <p:extLst>
      <p:ext uri="{BB962C8B-B14F-4D97-AF65-F5344CB8AC3E}">
        <p14:creationId xmlns:p14="http://schemas.microsoft.com/office/powerpoint/2010/main" val="11423940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2E284-16C2-461C-9028-AB48AC2EB6B3}"/>
              </a:ext>
            </a:extLst>
          </p:cNvPr>
          <p:cNvSpPr>
            <a:spLocks noGrp="1"/>
          </p:cNvSpPr>
          <p:nvPr>
            <p:ph type="title"/>
          </p:nvPr>
        </p:nvSpPr>
        <p:spPr>
          <a:xfrm>
            <a:off x="2867247" y="213066"/>
            <a:ext cx="2987749" cy="857251"/>
          </a:xfrm>
        </p:spPr>
        <p:txBody>
          <a:bodyPr/>
          <a:lstStyle/>
          <a:p>
            <a:r>
              <a:rPr lang="en-US" sz="3600" dirty="0"/>
              <a:t>Key Learnings</a:t>
            </a:r>
          </a:p>
        </p:txBody>
      </p:sp>
      <p:sp>
        <p:nvSpPr>
          <p:cNvPr id="3" name="Shape 68">
            <a:extLst>
              <a:ext uri="{FF2B5EF4-FFF2-40B4-BE49-F238E27FC236}">
                <a16:creationId xmlns:a16="http://schemas.microsoft.com/office/drawing/2014/main" id="{1911C606-E3BF-4284-9890-A6934AB6EA31}"/>
              </a:ext>
            </a:extLst>
          </p:cNvPr>
          <p:cNvSpPr txBox="1"/>
          <p:nvPr/>
        </p:nvSpPr>
        <p:spPr>
          <a:xfrm>
            <a:off x="495299" y="808048"/>
            <a:ext cx="8031600" cy="34293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800" b="1"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Delivering a product to the customers by adopting six sigma principles and techniques.</a:t>
            </a:r>
          </a:p>
          <a:p>
            <a:pPr fontAlgn="base"/>
            <a:endParaRPr lang="en-US" sz="18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Collaborating with team members and keeping up with timelines.</a:t>
            </a:r>
          </a:p>
          <a:p>
            <a:pPr fontAlgn="base"/>
            <a:endParaRPr lang="en-US" sz="18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Working with private patient information by incorporating the learnings from HIPPA training</a:t>
            </a:r>
          </a:p>
          <a:p>
            <a:pPr fontAlgn="base"/>
            <a:endParaRPr lang="en-US" sz="18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Implementing a full-fledged machine learning project on a real world health care data</a:t>
            </a:r>
          </a:p>
          <a:p>
            <a:pPr marL="4254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lang="en-US" sz="18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457200" marR="0" lvl="0" indent="-317500" algn="l" rtl="0">
              <a:lnSpc>
                <a:spcPct val="100000"/>
              </a:lnSpc>
              <a:spcBef>
                <a:spcPts val="0"/>
              </a:spcBef>
              <a:spcAft>
                <a:spcPts val="0"/>
              </a:spcAft>
              <a:buClr>
                <a:srgbClr val="000000"/>
              </a:buClr>
              <a:buSzPts val="1400"/>
              <a:buFont typeface="Calibri"/>
              <a:buChar char="●"/>
            </a:pPr>
            <a:endParaRPr sz="18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514350" marR="0" lvl="0" indent="-285750" algn="l" rtl="0">
              <a:lnSpc>
                <a:spcPct val="128181"/>
              </a:lnSpc>
              <a:spcBef>
                <a:spcPts val="0"/>
              </a:spcBef>
              <a:spcAft>
                <a:spcPts val="0"/>
              </a:spcAft>
              <a:buClr>
                <a:srgbClr val="000000"/>
              </a:buClr>
              <a:buSzPts val="1400"/>
              <a:buFont typeface="Arial" panose="020B0604020202020204" pitchFamily="34" charset="0"/>
              <a:buChar char="•"/>
            </a:pPr>
            <a:endParaRPr sz="18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8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sp>
        <p:nvSpPr>
          <p:cNvPr id="5" name="Slide Number Placeholder 1">
            <a:extLst>
              <a:ext uri="{FF2B5EF4-FFF2-40B4-BE49-F238E27FC236}">
                <a16:creationId xmlns:a16="http://schemas.microsoft.com/office/drawing/2014/main" id="{9A821F4B-D3E3-4D16-AAB2-E1CBDC87C50C}"/>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39</a:t>
            </a:r>
          </a:p>
        </p:txBody>
      </p:sp>
    </p:spTree>
    <p:extLst>
      <p:ext uri="{BB962C8B-B14F-4D97-AF65-F5344CB8AC3E}">
        <p14:creationId xmlns:p14="http://schemas.microsoft.com/office/powerpoint/2010/main" val="863297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2E284-16C2-461C-9028-AB48AC2EB6B3}"/>
              </a:ext>
            </a:extLst>
          </p:cNvPr>
          <p:cNvSpPr>
            <a:spLocks noGrp="1"/>
          </p:cNvSpPr>
          <p:nvPr>
            <p:ph type="title"/>
          </p:nvPr>
        </p:nvSpPr>
        <p:spPr>
          <a:xfrm>
            <a:off x="2874335" y="135094"/>
            <a:ext cx="2987749" cy="857251"/>
          </a:xfrm>
        </p:spPr>
        <p:txBody>
          <a:bodyPr/>
          <a:lstStyle/>
          <a:p>
            <a:r>
              <a:rPr lang="en-US" sz="3600" dirty="0"/>
              <a:t>Future Work</a:t>
            </a:r>
          </a:p>
        </p:txBody>
      </p:sp>
      <p:sp>
        <p:nvSpPr>
          <p:cNvPr id="3" name="Shape 68">
            <a:extLst>
              <a:ext uri="{FF2B5EF4-FFF2-40B4-BE49-F238E27FC236}">
                <a16:creationId xmlns:a16="http://schemas.microsoft.com/office/drawing/2014/main" id="{1911C606-E3BF-4284-9890-A6934AB6EA31}"/>
              </a:ext>
            </a:extLst>
          </p:cNvPr>
          <p:cNvSpPr txBox="1"/>
          <p:nvPr/>
        </p:nvSpPr>
        <p:spPr>
          <a:xfrm>
            <a:off x="509476" y="992345"/>
            <a:ext cx="8031600" cy="342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1"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800" dirty="0">
                <a:latin typeface="Calibri"/>
                <a:ea typeface="Calibri"/>
                <a:cs typeface="Calibri"/>
                <a:sym typeface="Calibri"/>
              </a:rPr>
              <a:t>The Web application can be hosted publicly (AWS server)</a:t>
            </a:r>
          </a:p>
          <a:p>
            <a:pPr marL="139700" marR="0" lvl="0" algn="l" rtl="0">
              <a:lnSpc>
                <a:spcPct val="100000"/>
              </a:lnSpc>
              <a:spcBef>
                <a:spcPts val="0"/>
              </a:spcBef>
              <a:spcAft>
                <a:spcPts val="0"/>
              </a:spcAft>
              <a:buClr>
                <a:srgbClr val="000000"/>
              </a:buClr>
              <a:buSzPts val="1400"/>
            </a:pPr>
            <a:endParaRPr lang="en-US" sz="1800" dirty="0">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800" b="0" i="0" u="none" strike="noStrike" cap="none" dirty="0">
                <a:solidFill>
                  <a:srgbClr val="000000"/>
                </a:solidFill>
                <a:latin typeface="Calibri"/>
                <a:ea typeface="Calibri"/>
                <a:cs typeface="Calibri"/>
                <a:sym typeface="Calibri"/>
              </a:rPr>
              <a:t>Data</a:t>
            </a:r>
            <a:r>
              <a:rPr lang="en-US" sz="1800" dirty="0">
                <a:latin typeface="Calibri"/>
                <a:ea typeface="Calibri"/>
                <a:cs typeface="Calibri"/>
                <a:sym typeface="Calibri"/>
              </a:rPr>
              <a:t>base can be used for the storage of Donor and Recipient information</a:t>
            </a:r>
          </a:p>
          <a:p>
            <a:pPr marL="139700" marR="0" lvl="0" algn="l" rtl="0">
              <a:lnSpc>
                <a:spcPct val="100000"/>
              </a:lnSpc>
              <a:spcBef>
                <a:spcPts val="0"/>
              </a:spcBef>
              <a:spcAft>
                <a:spcPts val="0"/>
              </a:spcAft>
              <a:buClr>
                <a:srgbClr val="000000"/>
              </a:buClr>
              <a:buSzPts val="1400"/>
            </a:pPr>
            <a:endParaRPr lang="en-US" sz="1800" dirty="0">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800" dirty="0">
                <a:latin typeface="Calibri"/>
                <a:ea typeface="Calibri"/>
                <a:cs typeface="Calibri"/>
                <a:sym typeface="Calibri"/>
              </a:rPr>
              <a:t>Login system can be implemented to restrict the usage of web application to Keck School of Medicine, USC</a:t>
            </a:r>
          </a:p>
          <a:p>
            <a:pPr marL="457200" marR="0" lvl="0" indent="-317500" algn="l" rtl="0">
              <a:lnSpc>
                <a:spcPct val="100000"/>
              </a:lnSpc>
              <a:spcBef>
                <a:spcPts val="0"/>
              </a:spcBef>
              <a:spcAft>
                <a:spcPts val="0"/>
              </a:spcAft>
              <a:buClr>
                <a:srgbClr val="000000"/>
              </a:buClr>
              <a:buSzPts val="1400"/>
              <a:buFont typeface="Calibri"/>
              <a:buChar char="●"/>
            </a:pPr>
            <a:endParaRPr lang="en-US" sz="1800" b="0"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endParaRPr sz="1800" b="0" i="0" u="none" strike="noStrike" cap="none" dirty="0">
              <a:solidFill>
                <a:srgbClr val="000000"/>
              </a:solidFill>
              <a:latin typeface="Calibri"/>
              <a:ea typeface="Calibri"/>
              <a:cs typeface="Calibri"/>
              <a:sym typeface="Calibri"/>
            </a:endParaRPr>
          </a:p>
          <a:p>
            <a:pPr marL="457200" marR="0" lvl="0" indent="-228600" algn="l" rtl="0">
              <a:lnSpc>
                <a:spcPct val="128181"/>
              </a:lnSpc>
              <a:spcBef>
                <a:spcPts val="0"/>
              </a:spcBef>
              <a:spcAft>
                <a:spcPts val="0"/>
              </a:spcAft>
              <a:buClr>
                <a:srgbClr val="000000"/>
              </a:buClr>
              <a:buSzPts val="1400"/>
              <a:buFont typeface="Calibri"/>
              <a:buNone/>
            </a:pPr>
            <a:endParaRPr sz="18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dirty="0">
              <a:solidFill>
                <a:srgbClr val="000000"/>
              </a:solidFill>
              <a:latin typeface="Calibri"/>
              <a:ea typeface="Calibri"/>
              <a:cs typeface="Calibri"/>
              <a:sym typeface="Calibri"/>
            </a:endParaRPr>
          </a:p>
        </p:txBody>
      </p:sp>
      <p:sp>
        <p:nvSpPr>
          <p:cNvPr id="5" name="Slide Number Placeholder 1">
            <a:extLst>
              <a:ext uri="{FF2B5EF4-FFF2-40B4-BE49-F238E27FC236}">
                <a16:creationId xmlns:a16="http://schemas.microsoft.com/office/drawing/2014/main" id="{41D03EB7-771A-4C78-92E9-15BE18233BAC}"/>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Tree>
    <p:extLst>
      <p:ext uri="{BB962C8B-B14F-4D97-AF65-F5344CB8AC3E}">
        <p14:creationId xmlns:p14="http://schemas.microsoft.com/office/powerpoint/2010/main" val="1143254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p:nvPr/>
        </p:nvSpPr>
        <p:spPr>
          <a:xfrm>
            <a:off x="944485" y="354202"/>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dirty="0">
                <a:solidFill>
                  <a:srgbClr val="990000"/>
                </a:solidFill>
                <a:latin typeface="Arial"/>
                <a:ea typeface="Arial"/>
                <a:cs typeface="Arial"/>
                <a:sym typeface="Arial"/>
              </a:rPr>
              <a:t>Project Objective</a:t>
            </a:r>
            <a:endParaRPr sz="2400" b="0" i="0" u="none" strike="noStrike" cap="none" dirty="0">
              <a:solidFill>
                <a:srgbClr val="990000"/>
              </a:solidFill>
              <a:latin typeface="Arial"/>
              <a:ea typeface="Arial"/>
              <a:cs typeface="Arial"/>
              <a:sym typeface="Arial"/>
            </a:endParaRPr>
          </a:p>
        </p:txBody>
      </p:sp>
      <p:sp>
        <p:nvSpPr>
          <p:cNvPr id="44" name="Shape 44"/>
          <p:cNvSpPr txBox="1"/>
          <p:nvPr/>
        </p:nvSpPr>
        <p:spPr>
          <a:xfrm>
            <a:off x="1008280" y="855202"/>
            <a:ext cx="7228408" cy="3482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dirty="0">
              <a:solidFill>
                <a:srgbClr val="000000"/>
              </a:solidFill>
              <a:latin typeface="Calibri" panose="020F0502020204030204" pitchFamily="34" charset="0"/>
              <a:cs typeface="Calibri" panose="020F0502020204030204" pitchFamily="34" charset="0"/>
              <a:sym typeface="Arial"/>
            </a:endParaRPr>
          </a:p>
          <a:p>
            <a:pPr lvl="0">
              <a:buSzPts val="1400"/>
            </a:pPr>
            <a:endParaRPr lang="en-US" sz="1800" dirty="0">
              <a:latin typeface="Calibri" panose="020F0502020204030204" pitchFamily="34" charset="0"/>
              <a:ea typeface="Calibri"/>
              <a:cs typeface="Calibri" panose="020F0502020204030204" pitchFamily="34" charset="0"/>
              <a:sym typeface="Calibri"/>
            </a:endParaRPr>
          </a:p>
          <a:p>
            <a:pPr lvl="0">
              <a:buSzPts val="1400"/>
            </a:pPr>
            <a:r>
              <a:rPr lang="en-US" sz="1800" dirty="0">
                <a:latin typeface="Calibri" panose="020F0502020204030204" pitchFamily="34" charset="0"/>
                <a:ea typeface="Calibri"/>
                <a:cs typeface="Calibri" panose="020F0502020204030204" pitchFamily="34" charset="0"/>
                <a:sym typeface="Calibri"/>
              </a:rPr>
              <a:t>Our focus is to develop a predictive model for liver transplantation which:</a:t>
            </a:r>
          </a:p>
          <a:p>
            <a:pPr lvl="0">
              <a:buSzPts val="1800"/>
            </a:pPr>
            <a:endParaRPr lang="en-US" sz="1800" dirty="0">
              <a:latin typeface="Calibri" panose="020F0502020204030204" pitchFamily="34" charset="0"/>
              <a:ea typeface="Calibri"/>
              <a:cs typeface="Calibri" panose="020F0502020204030204" pitchFamily="34" charset="0"/>
              <a:sym typeface="Calibri"/>
            </a:endParaRPr>
          </a:p>
          <a:p>
            <a:pPr marL="285750" indent="-285750" fontAlgn="base">
              <a:buFont typeface="Arial" panose="020B0604020202020204" pitchFamily="34" charset="0"/>
              <a:buChar char="•"/>
            </a:pPr>
            <a:r>
              <a:rPr lang="en-US" sz="1600" dirty="0">
                <a:latin typeface="Calibri" panose="020F0502020204030204" pitchFamily="34" charset="0"/>
                <a:cs typeface="Calibri" panose="020F0502020204030204" pitchFamily="34" charset="0"/>
              </a:rPr>
              <a:t>Identifies the key clinical attributes that influences the identification of potential recipient</a:t>
            </a:r>
          </a:p>
          <a:p>
            <a:pPr marL="285750" indent="-285750" fontAlgn="base">
              <a:buFont typeface="Arial" panose="020B0604020202020204" pitchFamily="34" charset="0"/>
              <a:buChar char="•"/>
            </a:pPr>
            <a:r>
              <a:rPr lang="en-US" sz="1600" dirty="0">
                <a:latin typeface="Calibri" panose="020F0502020204030204" pitchFamily="34" charset="0"/>
                <a:cs typeface="Calibri" panose="020F0502020204030204" pitchFamily="34" charset="0"/>
              </a:rPr>
              <a:t>Identifies 5-best recipients for every donor based on the matching score between the donor and recipient.</a:t>
            </a:r>
          </a:p>
          <a:p>
            <a:pPr marL="285750" indent="-285750" fontAlgn="base">
              <a:buFont typeface="Arial" panose="020B0604020202020204" pitchFamily="34" charset="0"/>
              <a:buChar char="•"/>
            </a:pPr>
            <a:r>
              <a:rPr lang="en-US" sz="1600" dirty="0">
                <a:latin typeface="Calibri" panose="020F0502020204030204" pitchFamily="34" charset="0"/>
                <a:cs typeface="Calibri" panose="020F0502020204030204" pitchFamily="34" charset="0"/>
              </a:rPr>
              <a:t>If two recipients have the same matching score, graft survival probability is used to break the ties.</a:t>
            </a:r>
          </a:p>
          <a:p>
            <a:pPr marL="0" marR="0" lvl="0" indent="0" algn="l" rtl="0">
              <a:lnSpc>
                <a:spcPct val="100000"/>
              </a:lnSpc>
              <a:spcBef>
                <a:spcPts val="0"/>
              </a:spcBef>
              <a:spcAft>
                <a:spcPts val="0"/>
              </a:spcAft>
              <a:buClr>
                <a:srgbClr val="000000"/>
              </a:buClr>
              <a:buSzPts val="1400"/>
              <a:buFont typeface="Arial"/>
              <a:buNone/>
            </a:pPr>
            <a:br>
              <a:rPr lang="en" sz="1800" b="0" i="0" u="none" strike="noStrike" cap="none" dirty="0">
                <a:solidFill>
                  <a:srgbClr val="000000"/>
                </a:solidFill>
                <a:latin typeface="Calibri" panose="020F0502020204030204" pitchFamily="34" charset="0"/>
                <a:cs typeface="Calibri" panose="020F0502020204030204" pitchFamily="34" charset="0"/>
                <a:sym typeface="Arial"/>
              </a:rPr>
            </a:br>
            <a:br>
              <a:rPr lang="en" sz="1800" b="0" i="0" u="none" strike="noStrike" cap="none" dirty="0">
                <a:solidFill>
                  <a:srgbClr val="000000"/>
                </a:solidFill>
                <a:latin typeface="Calibri" panose="020F0502020204030204" pitchFamily="34" charset="0"/>
                <a:cs typeface="Calibri" panose="020F0502020204030204" pitchFamily="34" charset="0"/>
                <a:sym typeface="Arial"/>
              </a:rPr>
            </a:br>
            <a:endParaRPr sz="1800" b="0" i="0" u="none" strike="noStrike" cap="none" dirty="0">
              <a:solidFill>
                <a:srgbClr val="000000"/>
              </a:solidFill>
              <a:latin typeface="Calibri" panose="020F0502020204030204" pitchFamily="34" charset="0"/>
              <a:cs typeface="Calibri" panose="020F0502020204030204" pitchFamily="34" charset="0"/>
              <a:sym typeface="Arial"/>
            </a:endParaRPr>
          </a:p>
        </p:txBody>
      </p:sp>
      <p:pic>
        <p:nvPicPr>
          <p:cNvPr id="4" name="Picture 2" descr="Image result for define phase in six sigma">
            <a:extLst>
              <a:ext uri="{FF2B5EF4-FFF2-40B4-BE49-F238E27FC236}">
                <a16:creationId xmlns:a16="http://schemas.microsoft.com/office/drawing/2014/main" id="{2C031843-7295-4844-9A3E-BE56F3D9FE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484" y="63005"/>
            <a:ext cx="943948" cy="108339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01A6E94B-CAAA-426A-8B72-662C6B35BD82}"/>
              </a:ext>
            </a:extLst>
          </p:cNvPr>
          <p:cNvSpPr txBox="1">
            <a:spLocks/>
          </p:cNvSpPr>
          <p:nvPr/>
        </p:nvSpPr>
        <p:spPr>
          <a:xfrm>
            <a:off x="8565501" y="4598626"/>
            <a:ext cx="316229" cy="3277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3</a:t>
            </a:r>
          </a:p>
        </p:txBody>
      </p:sp>
    </p:spTree>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2E284-16C2-461C-9028-AB48AC2EB6B3}"/>
              </a:ext>
            </a:extLst>
          </p:cNvPr>
          <p:cNvSpPr>
            <a:spLocks noGrp="1"/>
          </p:cNvSpPr>
          <p:nvPr>
            <p:ph type="title"/>
          </p:nvPr>
        </p:nvSpPr>
        <p:spPr>
          <a:xfrm>
            <a:off x="2874335" y="135094"/>
            <a:ext cx="2987749" cy="857251"/>
          </a:xfrm>
        </p:spPr>
        <p:txBody>
          <a:bodyPr/>
          <a:lstStyle/>
          <a:p>
            <a:r>
              <a:rPr lang="en-US" sz="3600" dirty="0"/>
              <a:t>References</a:t>
            </a:r>
          </a:p>
        </p:txBody>
      </p:sp>
      <p:sp>
        <p:nvSpPr>
          <p:cNvPr id="3" name="Shape 68">
            <a:extLst>
              <a:ext uri="{FF2B5EF4-FFF2-40B4-BE49-F238E27FC236}">
                <a16:creationId xmlns:a16="http://schemas.microsoft.com/office/drawing/2014/main" id="{1911C606-E3BF-4284-9890-A6934AB6EA31}"/>
              </a:ext>
            </a:extLst>
          </p:cNvPr>
          <p:cNvSpPr txBox="1"/>
          <p:nvPr/>
        </p:nvSpPr>
        <p:spPr>
          <a:xfrm>
            <a:off x="587449" y="659192"/>
            <a:ext cx="8031600" cy="342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1" i="0" u="none" strike="noStrike" cap="none" dirty="0">
              <a:solidFill>
                <a:srgbClr val="000000"/>
              </a:solidFill>
              <a:latin typeface="Calibri"/>
              <a:ea typeface="Calibri"/>
              <a:cs typeface="Calibri"/>
              <a:sym typeface="Calibri"/>
            </a:endParaRPr>
          </a:p>
          <a:p>
            <a:pPr marL="342900" indent="-342900" fontAlgn="base">
              <a:buFont typeface="+mj-lt"/>
              <a:buAutoNum type="arabicPeriod"/>
            </a:pPr>
            <a:endParaRPr lang="en-US" sz="1600" u="sng" dirty="0">
              <a:latin typeface="Calibri" panose="020F0502020204030204" pitchFamily="34" charset="0"/>
              <a:cs typeface="Calibri" panose="020F0502020204030204" pitchFamily="34" charset="0"/>
              <a:hlinkClick r:id="rId2"/>
            </a:endParaRPr>
          </a:p>
          <a:p>
            <a:pPr marL="342900" indent="-342900" fontAlgn="base">
              <a:buFont typeface="+mj-lt"/>
              <a:buAutoNum type="arabicPeriod"/>
            </a:pPr>
            <a:r>
              <a:rPr lang="en-US" sz="1600" u="sng" dirty="0">
                <a:latin typeface="Calibri" panose="020F0502020204030204" pitchFamily="34" charset="0"/>
                <a:cs typeface="Calibri" panose="020F0502020204030204" pitchFamily="34" charset="0"/>
                <a:hlinkClick r:id="rId2"/>
              </a:rPr>
              <a:t>https://dsi.usc.edu/application-domains/health/</a:t>
            </a:r>
          </a:p>
          <a:p>
            <a:pPr marL="342900" indent="-342900" fontAlgn="base">
              <a:buFont typeface="+mj-lt"/>
              <a:buAutoNum type="arabicPeriod"/>
            </a:pPr>
            <a:r>
              <a:rPr lang="en-US" sz="1600" u="sng" dirty="0">
                <a:latin typeface="Calibri" panose="020F0502020204030204" pitchFamily="34" charset="0"/>
                <a:cs typeface="Calibri" panose="020F0502020204030204" pitchFamily="34" charset="0"/>
                <a:hlinkClick r:id="rId2"/>
              </a:rPr>
              <a:t>https://www.uptodate.com/contents/model-for-end-stage-liver-disease-meld</a:t>
            </a:r>
            <a:endParaRPr lang="en-US" sz="1600" dirty="0">
              <a:latin typeface="Calibri" panose="020F0502020204030204" pitchFamily="34" charset="0"/>
              <a:cs typeface="Calibri" panose="020F0502020204030204" pitchFamily="34" charset="0"/>
            </a:endParaRPr>
          </a:p>
          <a:p>
            <a:pPr marL="342900" indent="-342900" fontAlgn="base">
              <a:buFont typeface="+mj-lt"/>
              <a:buAutoNum type="arabicPeriod"/>
            </a:pPr>
            <a:r>
              <a:rPr lang="en-US" sz="1600" u="sng" dirty="0">
                <a:latin typeface="Calibri" panose="020F0502020204030204" pitchFamily="34" charset="0"/>
                <a:cs typeface="Calibri" panose="020F0502020204030204" pitchFamily="34" charset="0"/>
                <a:hlinkClick r:id="rId3"/>
              </a:rPr>
              <a:t>https://www.uptodate.com/contents/liver-transplantation-donor-selection</a:t>
            </a:r>
            <a:endParaRPr lang="en-US" sz="1600" dirty="0">
              <a:latin typeface="Calibri" panose="020F0502020204030204" pitchFamily="34" charset="0"/>
              <a:cs typeface="Calibri" panose="020F0502020204030204" pitchFamily="34" charset="0"/>
            </a:endParaRPr>
          </a:p>
          <a:p>
            <a:pPr marL="342900" indent="-342900" fontAlgn="base">
              <a:buFont typeface="+mj-lt"/>
              <a:buAutoNum type="arabicPeriod"/>
            </a:pPr>
            <a:r>
              <a:rPr lang="en-US" sz="1600" u="sng" dirty="0">
                <a:latin typeface="Calibri" panose="020F0502020204030204" pitchFamily="34" charset="0"/>
                <a:cs typeface="Calibri" panose="020F0502020204030204" pitchFamily="34" charset="0"/>
                <a:hlinkClick r:id="rId4"/>
              </a:rPr>
              <a:t>http://primarycare.imedpub.com/machine-learning-in-the-prediction-of-costs-forliver-transplantation.php?aid=20930</a:t>
            </a:r>
            <a:endParaRPr lang="en-US" sz="1600" dirty="0">
              <a:latin typeface="Calibri" panose="020F0502020204030204" pitchFamily="34" charset="0"/>
              <a:cs typeface="Calibri" panose="020F0502020204030204" pitchFamily="34" charset="0"/>
            </a:endParaRPr>
          </a:p>
          <a:p>
            <a:pPr marL="342900" indent="-342900" fontAlgn="base">
              <a:buFont typeface="+mj-lt"/>
              <a:buAutoNum type="arabicPeriod"/>
            </a:pPr>
            <a:r>
              <a:rPr lang="en-US" sz="1600" u="sng" dirty="0">
                <a:latin typeface="Calibri" panose="020F0502020204030204" pitchFamily="34" charset="0"/>
                <a:cs typeface="Calibri" panose="020F0502020204030204" pitchFamily="34" charset="0"/>
                <a:hlinkClick r:id="rId5"/>
              </a:rPr>
              <a:t>https://www.uptodate.com/contents/model-for-end-stage-liver-disease-me</a:t>
            </a:r>
            <a:endParaRPr lang="en-US" sz="1600" dirty="0">
              <a:latin typeface="Calibri" panose="020F0502020204030204" pitchFamily="34" charset="0"/>
              <a:cs typeface="Calibri" panose="020F0502020204030204" pitchFamily="34" charset="0"/>
            </a:endParaRPr>
          </a:p>
          <a:p>
            <a:pPr marL="342900" indent="-342900" fontAlgn="base">
              <a:buFont typeface="+mj-lt"/>
              <a:buAutoNum type="arabicPeriod"/>
            </a:pPr>
            <a:r>
              <a:rPr lang="en-US" sz="1600" u="sng" dirty="0">
                <a:latin typeface="Calibri" panose="020F0502020204030204" pitchFamily="34" charset="0"/>
                <a:cs typeface="Calibri" panose="020F0502020204030204" pitchFamily="34" charset="0"/>
                <a:hlinkClick r:id="rId6"/>
              </a:rPr>
              <a:t>https://pdfs.semanticscholar.org/c5a9/67eaded74a9fc414de4ad5120b0b66acd2c3.pdf</a:t>
            </a:r>
            <a:endParaRPr lang="en-US" sz="1600" dirty="0">
              <a:latin typeface="Calibri" panose="020F0502020204030204" pitchFamily="34" charset="0"/>
              <a:cs typeface="Calibri" panose="020F0502020204030204" pitchFamily="34" charset="0"/>
            </a:endParaRPr>
          </a:p>
          <a:p>
            <a:pPr marL="342900" indent="-342900" fontAlgn="base">
              <a:buFont typeface="+mj-lt"/>
              <a:buAutoNum type="arabicPeriod"/>
            </a:pPr>
            <a:r>
              <a:rPr lang="en-US" sz="1600" u="sng" dirty="0">
                <a:latin typeface="Calibri" panose="020F0502020204030204" pitchFamily="34" charset="0"/>
                <a:cs typeface="Calibri" panose="020F0502020204030204" pitchFamily="34" charset="0"/>
                <a:hlinkClick r:id="rId7"/>
              </a:rPr>
              <a:t>https://www.omicsonline.org/open-access/artificial-neural-networks-in-prediction-of-patient-survival-after-liver-transplantation-2157-7420-1000215.php?aid=67545</a:t>
            </a:r>
            <a:endParaRPr lang="en-US" sz="1600" dirty="0">
              <a:latin typeface="Calibri" panose="020F0502020204030204" pitchFamily="34" charset="0"/>
              <a:cs typeface="Calibri" panose="020F0502020204030204" pitchFamily="34" charset="0"/>
            </a:endParaRPr>
          </a:p>
          <a:p>
            <a:pPr marL="342900" indent="-342900" fontAlgn="base">
              <a:buFont typeface="+mj-lt"/>
              <a:buAutoNum type="arabicPeriod"/>
            </a:pPr>
            <a:r>
              <a:rPr lang="en-US" sz="1600" u="sng" dirty="0">
                <a:latin typeface="Calibri" panose="020F0502020204030204" pitchFamily="34" charset="0"/>
                <a:cs typeface="Calibri" panose="020F0502020204030204" pitchFamily="34" charset="0"/>
                <a:hlinkClick r:id="rId8"/>
              </a:rPr>
              <a:t>https://www.uptodate.com/contents/liver-transplantation-donor-selection/</a:t>
            </a:r>
            <a:endParaRPr lang="en-US" sz="1600" dirty="0">
              <a:latin typeface="Calibri" panose="020F0502020204030204" pitchFamily="34" charset="0"/>
              <a:cs typeface="Calibri" panose="020F0502020204030204" pitchFamily="34" charset="0"/>
            </a:endParaRPr>
          </a:p>
          <a:p>
            <a:pPr marL="342900" indent="-342900" fontAlgn="base">
              <a:buFont typeface="+mj-lt"/>
              <a:buAutoNum type="arabicPeriod"/>
            </a:pPr>
            <a:r>
              <a:rPr lang="en-US" sz="1600" u="sng" dirty="0">
                <a:latin typeface="Calibri" panose="020F0502020204030204" pitchFamily="34" charset="0"/>
                <a:cs typeface="Calibri" panose="020F0502020204030204" pitchFamily="34" charset="0"/>
                <a:hlinkClick r:id="rId9"/>
              </a:rPr>
              <a:t>https://doi.org/10.1371/journal.pone.0186301</a:t>
            </a:r>
            <a:endParaRPr lang="en-US" sz="1600" dirty="0">
              <a:latin typeface="Calibri" panose="020F0502020204030204" pitchFamily="34" charset="0"/>
              <a:cs typeface="Calibri" panose="020F0502020204030204" pitchFamily="34" charset="0"/>
            </a:endParaRPr>
          </a:p>
          <a:p>
            <a:pPr marL="139700" marR="0" lvl="0" algn="l" rtl="0">
              <a:lnSpc>
                <a:spcPct val="100000"/>
              </a:lnSpc>
              <a:spcBef>
                <a:spcPts val="0"/>
              </a:spcBef>
              <a:spcAft>
                <a:spcPts val="0"/>
              </a:spcAft>
              <a:buClr>
                <a:srgbClr val="000000"/>
              </a:buClr>
              <a:buSzPts val="1400"/>
            </a:pPr>
            <a:endParaRPr lang="en-US" sz="1800" b="0"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endParaRPr sz="1800" b="0" i="0" u="none" strike="noStrike" cap="none" dirty="0">
              <a:solidFill>
                <a:srgbClr val="000000"/>
              </a:solidFill>
              <a:latin typeface="Calibri"/>
              <a:ea typeface="Calibri"/>
              <a:cs typeface="Calibri"/>
              <a:sym typeface="Calibri"/>
            </a:endParaRPr>
          </a:p>
          <a:p>
            <a:pPr marL="457200" marR="0" lvl="0" indent="-228600" algn="l" rtl="0">
              <a:lnSpc>
                <a:spcPct val="128181"/>
              </a:lnSpc>
              <a:spcBef>
                <a:spcPts val="0"/>
              </a:spcBef>
              <a:spcAft>
                <a:spcPts val="0"/>
              </a:spcAft>
              <a:buClr>
                <a:srgbClr val="000000"/>
              </a:buClr>
              <a:buSzPts val="1400"/>
              <a:buFont typeface="Calibri"/>
              <a:buNone/>
            </a:pPr>
            <a:endParaRPr sz="18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dirty="0">
              <a:solidFill>
                <a:srgbClr val="000000"/>
              </a:solidFill>
              <a:latin typeface="Calibri"/>
              <a:ea typeface="Calibri"/>
              <a:cs typeface="Calibri"/>
              <a:sym typeface="Calibri"/>
            </a:endParaRPr>
          </a:p>
        </p:txBody>
      </p:sp>
      <p:sp>
        <p:nvSpPr>
          <p:cNvPr id="5" name="Slide Number Placeholder 1">
            <a:extLst>
              <a:ext uri="{FF2B5EF4-FFF2-40B4-BE49-F238E27FC236}">
                <a16:creationId xmlns:a16="http://schemas.microsoft.com/office/drawing/2014/main" id="{9E0C190A-B516-4828-92B2-9DEB1F711EF0}"/>
              </a:ext>
            </a:extLst>
          </p:cNvPr>
          <p:cNvSpPr txBox="1">
            <a:spLocks/>
          </p:cNvSpPr>
          <p:nvPr/>
        </p:nvSpPr>
        <p:spPr>
          <a:xfrm>
            <a:off x="8357348" y="4578724"/>
            <a:ext cx="450476" cy="3227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41</a:t>
            </a:r>
          </a:p>
        </p:txBody>
      </p:sp>
    </p:spTree>
    <p:extLst>
      <p:ext uri="{BB962C8B-B14F-4D97-AF65-F5344CB8AC3E}">
        <p14:creationId xmlns:p14="http://schemas.microsoft.com/office/powerpoint/2010/main" val="1274899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Shape 199"/>
          <p:cNvPicPr preferRelativeResize="0"/>
          <p:nvPr/>
        </p:nvPicPr>
        <p:blipFill rotWithShape="1">
          <a:blip r:embed="rId3">
            <a:alphaModFix/>
          </a:blip>
          <a:srcRect/>
          <a:stretch/>
        </p:blipFill>
        <p:spPr>
          <a:xfrm>
            <a:off x="3092827" y="686808"/>
            <a:ext cx="2333625" cy="2809875"/>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125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p:nvPr/>
        </p:nvSpPr>
        <p:spPr>
          <a:xfrm>
            <a:off x="650241" y="336790"/>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3600" b="0" i="0" u="none" strike="noStrike" cap="none" dirty="0">
                <a:solidFill>
                  <a:srgbClr val="990000"/>
                </a:solidFill>
                <a:latin typeface="Arial"/>
                <a:ea typeface="Arial"/>
                <a:cs typeface="Arial"/>
                <a:sym typeface="Arial"/>
              </a:rPr>
              <a:t>Project Scope</a:t>
            </a:r>
            <a:endParaRPr sz="2400" b="0" i="0" u="none" strike="noStrike" cap="none" dirty="0">
              <a:solidFill>
                <a:srgbClr val="990000"/>
              </a:solidFill>
              <a:latin typeface="Arial"/>
              <a:ea typeface="Arial"/>
              <a:cs typeface="Arial"/>
              <a:sym typeface="Arial"/>
            </a:endParaRPr>
          </a:p>
        </p:txBody>
      </p:sp>
      <p:sp>
        <p:nvSpPr>
          <p:cNvPr id="50" name="Shape 50"/>
          <p:cNvSpPr txBox="1"/>
          <p:nvPr/>
        </p:nvSpPr>
        <p:spPr>
          <a:xfrm>
            <a:off x="975362" y="837790"/>
            <a:ext cx="7131747" cy="3305673"/>
          </a:xfrm>
          <a:prstGeom prst="rect">
            <a:avLst/>
          </a:prstGeom>
          <a:noFill/>
          <a:ln>
            <a:noFill/>
          </a:ln>
        </p:spPr>
        <p:txBody>
          <a:bodyPr spcFirstLastPara="1" wrap="square" lIns="91425" tIns="45700" rIns="91425" bIns="45700" anchor="t" anchorCtr="0">
            <a:noAutofit/>
          </a:bodyPr>
          <a:lstStyle/>
          <a:p>
            <a:pPr marL="285750" marR="0" lvl="0" indent="-19685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Calibri" panose="020F0502020204030204" pitchFamily="34" charset="0"/>
              <a:cs typeface="Calibri" panose="020F0502020204030204" pitchFamily="34" charset="0"/>
              <a:sym typeface="Arial"/>
            </a:endParaRPr>
          </a:p>
          <a:p>
            <a:pPr marL="285750" indent="-285750" fontAlgn="base">
              <a:lnSpc>
                <a:spcPct val="150000"/>
              </a:lnSpc>
              <a:buFont typeface="Arial" panose="020B0604020202020204" pitchFamily="34" charset="0"/>
              <a:buChar char="•"/>
            </a:pPr>
            <a:r>
              <a:rPr lang="en-US" dirty="0"/>
              <a:t>Perform preliminary data analysis on the available dataset</a:t>
            </a:r>
          </a:p>
          <a:p>
            <a:pPr marL="285750" indent="-285750" fontAlgn="base">
              <a:lnSpc>
                <a:spcPct val="150000"/>
              </a:lnSpc>
              <a:buFont typeface="Arial" panose="020B0604020202020204" pitchFamily="34" charset="0"/>
              <a:buChar char="•"/>
            </a:pPr>
            <a:r>
              <a:rPr lang="en-US" dirty="0"/>
              <a:t>Perform data cleaning and feature engineering techniques</a:t>
            </a:r>
          </a:p>
          <a:p>
            <a:pPr marL="285750" indent="-285750" fontAlgn="base">
              <a:lnSpc>
                <a:spcPct val="150000"/>
              </a:lnSpc>
              <a:buFont typeface="Arial" panose="020B0604020202020204" pitchFamily="34" charset="0"/>
              <a:buChar char="•"/>
            </a:pPr>
            <a:r>
              <a:rPr lang="en-US" dirty="0"/>
              <a:t>Identify key clinical attributes which influences the Identification of potential liver recipient</a:t>
            </a:r>
          </a:p>
          <a:p>
            <a:pPr marL="285750" indent="-285750" fontAlgn="base">
              <a:lnSpc>
                <a:spcPct val="150000"/>
              </a:lnSpc>
              <a:buFont typeface="Arial" panose="020B0604020202020204" pitchFamily="34" charset="0"/>
              <a:buChar char="•"/>
            </a:pPr>
            <a:r>
              <a:rPr lang="en-US" dirty="0"/>
              <a:t>Implement matching algorithm to match every donor with the potential recipient</a:t>
            </a:r>
          </a:p>
          <a:p>
            <a:pPr marL="285750" indent="-285750" fontAlgn="base">
              <a:lnSpc>
                <a:spcPct val="150000"/>
              </a:lnSpc>
              <a:buFont typeface="Arial" panose="020B0604020202020204" pitchFamily="34" charset="0"/>
              <a:buChar char="•"/>
            </a:pPr>
            <a:r>
              <a:rPr lang="en-US" dirty="0"/>
              <a:t>Develop a highly accurate model that predicts the graft survival probability of the potential recipient for the Liver Transplantation Surgery.</a:t>
            </a:r>
          </a:p>
          <a:p>
            <a:pPr marL="285750" indent="-285750" fontAlgn="base">
              <a:lnSpc>
                <a:spcPct val="150000"/>
              </a:lnSpc>
              <a:buFont typeface="Arial" panose="020B0604020202020204" pitchFamily="34" charset="0"/>
              <a:buChar char="•"/>
            </a:pPr>
            <a:r>
              <a:rPr lang="en-US" dirty="0"/>
              <a:t>Develop a user-friendly web application to be used by Medical professionals</a:t>
            </a:r>
          </a:p>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Calibri" panose="020F0502020204030204" pitchFamily="34" charset="0"/>
              <a:cs typeface="Calibri" panose="020F0502020204030204" pitchFamily="34" charset="0"/>
              <a:sym typeface="Arial"/>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Calibri" panose="020F0502020204030204" pitchFamily="34" charset="0"/>
              <a:cs typeface="Calibri" panose="020F0502020204030204" pitchFamily="34" charset="0"/>
              <a:sym typeface="Arial"/>
            </a:endParaRPr>
          </a:p>
          <a:p>
            <a:pPr marL="0" marR="0" lvl="0" indent="0" algn="l" rtl="0">
              <a:lnSpc>
                <a:spcPct val="100000"/>
              </a:lnSpc>
              <a:spcBef>
                <a:spcPts val="0"/>
              </a:spcBef>
              <a:spcAft>
                <a:spcPts val="0"/>
              </a:spcAft>
              <a:buClr>
                <a:srgbClr val="000000"/>
              </a:buClr>
              <a:buSzPts val="1400"/>
              <a:buFont typeface="Arial"/>
              <a:buNone/>
            </a:pPr>
            <a:br>
              <a:rPr lang="en" sz="1600" b="0" i="0" u="none" strike="noStrike" cap="none" dirty="0">
                <a:solidFill>
                  <a:srgbClr val="000000"/>
                </a:solidFill>
                <a:latin typeface="Calibri" panose="020F0502020204030204" pitchFamily="34" charset="0"/>
                <a:cs typeface="Calibri" panose="020F0502020204030204" pitchFamily="34" charset="0"/>
                <a:sym typeface="Arial"/>
              </a:rPr>
            </a:br>
            <a:br>
              <a:rPr lang="en" sz="1600" b="0" i="0" u="none" strike="noStrike" cap="none" dirty="0">
                <a:solidFill>
                  <a:srgbClr val="000000"/>
                </a:solidFill>
                <a:latin typeface="Calibri" panose="020F0502020204030204" pitchFamily="34" charset="0"/>
                <a:cs typeface="Calibri" panose="020F0502020204030204" pitchFamily="34" charset="0"/>
                <a:sym typeface="Arial"/>
              </a:rPr>
            </a:br>
            <a:endParaRPr sz="1600" b="0" i="0" u="none" strike="noStrike" cap="none" dirty="0">
              <a:solidFill>
                <a:srgbClr val="000000"/>
              </a:solidFill>
              <a:latin typeface="Calibri" panose="020F0502020204030204" pitchFamily="34" charset="0"/>
              <a:cs typeface="Calibri" panose="020F0502020204030204" pitchFamily="34" charset="0"/>
              <a:sym typeface="Arial"/>
            </a:endParaRPr>
          </a:p>
        </p:txBody>
      </p:sp>
      <p:pic>
        <p:nvPicPr>
          <p:cNvPr id="6" name="Picture 2" descr="Image result for define phase in six sigma">
            <a:extLst>
              <a:ext uri="{FF2B5EF4-FFF2-40B4-BE49-F238E27FC236}">
                <a16:creationId xmlns:a16="http://schemas.microsoft.com/office/drawing/2014/main" id="{B79F7CD6-015C-4719-A255-02312AE58F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484" y="63005"/>
            <a:ext cx="943948" cy="108339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06B7D355-3C18-41AF-A46D-FC6FECEB5C14}"/>
              </a:ext>
            </a:extLst>
          </p:cNvPr>
          <p:cNvSpPr txBox="1">
            <a:spLocks/>
          </p:cNvSpPr>
          <p:nvPr/>
        </p:nvSpPr>
        <p:spPr>
          <a:xfrm>
            <a:off x="8565501" y="4598626"/>
            <a:ext cx="316229" cy="3277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4</a:t>
            </a: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grpSp>
        <p:nvGrpSpPr>
          <p:cNvPr id="94" name="Shape 94"/>
          <p:cNvGrpSpPr/>
          <p:nvPr/>
        </p:nvGrpSpPr>
        <p:grpSpPr>
          <a:xfrm>
            <a:off x="533637" y="1350041"/>
            <a:ext cx="7569839" cy="665719"/>
            <a:chOff x="0" y="0"/>
            <a:chExt cx="10667894" cy="1183500"/>
          </a:xfrm>
        </p:grpSpPr>
        <p:grpSp>
          <p:nvGrpSpPr>
            <p:cNvPr id="95" name="Shape 95"/>
            <p:cNvGrpSpPr/>
            <p:nvPr/>
          </p:nvGrpSpPr>
          <p:grpSpPr>
            <a:xfrm>
              <a:off x="0" y="0"/>
              <a:ext cx="1578000" cy="1183500"/>
              <a:chOff x="0" y="0"/>
              <a:chExt cx="1578000" cy="1183500"/>
            </a:xfrm>
          </p:grpSpPr>
          <p:sp>
            <p:nvSpPr>
              <p:cNvPr id="96" name="Shape 96"/>
              <p:cNvSpPr/>
              <p:nvPr/>
            </p:nvSpPr>
            <p:spPr>
              <a:xfrm>
                <a:off x="0" y="0"/>
                <a:ext cx="1578000" cy="1183500"/>
              </a:xfrm>
              <a:prstGeom prst="roundRect">
                <a:avLst>
                  <a:gd name="adj" fmla="val 7500"/>
                </a:avLst>
              </a:prstGeom>
              <a:solidFill>
                <a:schemeClr val="accent2"/>
              </a:solidFill>
              <a:ln w="15875"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7" name="Shape 97"/>
              <p:cNvSpPr/>
              <p:nvPr/>
            </p:nvSpPr>
            <p:spPr>
              <a:xfrm>
                <a:off x="25973" y="416459"/>
                <a:ext cx="1526100" cy="3507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r>
                  <a:rPr lang="en" sz="1400" b="1" i="0" u="none" strike="noStrike" cap="none">
                    <a:solidFill>
                      <a:srgbClr val="FFFFFF"/>
                    </a:solidFill>
                    <a:latin typeface="Arial"/>
                    <a:ea typeface="Arial"/>
                    <a:cs typeface="Arial"/>
                    <a:sym typeface="Arial"/>
                  </a:rPr>
                  <a:t>Suppliers</a:t>
                </a:r>
                <a:endParaRPr sz="1100" b="0" i="0" u="none" strike="noStrike" cap="none">
                  <a:solidFill>
                    <a:schemeClr val="dk1"/>
                  </a:solidFill>
                  <a:latin typeface="Calibri"/>
                  <a:ea typeface="Calibri"/>
                  <a:cs typeface="Calibri"/>
                  <a:sym typeface="Calibri"/>
                </a:endParaRPr>
              </a:p>
            </p:txBody>
          </p:sp>
        </p:grpSp>
        <p:sp>
          <p:nvSpPr>
            <p:cNvPr id="98" name="Shape 98"/>
            <p:cNvSpPr/>
            <p:nvPr/>
          </p:nvSpPr>
          <p:spPr>
            <a:xfrm>
              <a:off x="1751698" y="418198"/>
              <a:ext cx="347100" cy="347100"/>
            </a:xfrm>
            <a:prstGeom prst="rightArrow">
              <a:avLst>
                <a:gd name="adj1" fmla="val 64000"/>
                <a:gd name="adj2" fmla="val 50000"/>
              </a:avLst>
            </a:pr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99" name="Shape 99"/>
            <p:cNvGrpSpPr/>
            <p:nvPr/>
          </p:nvGrpSpPr>
          <p:grpSpPr>
            <a:xfrm>
              <a:off x="2272473" y="0"/>
              <a:ext cx="1578000" cy="1183500"/>
              <a:chOff x="0" y="0"/>
              <a:chExt cx="1578000" cy="1183500"/>
            </a:xfrm>
          </p:grpSpPr>
          <p:sp>
            <p:nvSpPr>
              <p:cNvPr id="100" name="Shape 100"/>
              <p:cNvSpPr/>
              <p:nvPr/>
            </p:nvSpPr>
            <p:spPr>
              <a:xfrm>
                <a:off x="0" y="0"/>
                <a:ext cx="1578000" cy="1183500"/>
              </a:xfrm>
              <a:prstGeom prst="roundRect">
                <a:avLst>
                  <a:gd name="adj" fmla="val 7500"/>
                </a:avLst>
              </a:prstGeom>
              <a:solidFill>
                <a:srgbClr val="265D77"/>
              </a:solidFill>
              <a:ln w="15875"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1" name="Shape 101"/>
              <p:cNvSpPr/>
              <p:nvPr/>
            </p:nvSpPr>
            <p:spPr>
              <a:xfrm>
                <a:off x="25973" y="416459"/>
                <a:ext cx="1526100" cy="3507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r>
                  <a:rPr lang="en" sz="1400" b="1" i="0" u="none" strike="noStrike" cap="none">
                    <a:solidFill>
                      <a:srgbClr val="FFFFFF"/>
                    </a:solidFill>
                    <a:latin typeface="Arial"/>
                    <a:ea typeface="Arial"/>
                    <a:cs typeface="Arial"/>
                    <a:sym typeface="Arial"/>
                  </a:rPr>
                  <a:t>Inputs</a:t>
                </a:r>
                <a:endParaRPr sz="1100" b="0" i="0" u="none" strike="noStrike" cap="none">
                  <a:solidFill>
                    <a:schemeClr val="dk1"/>
                  </a:solidFill>
                  <a:latin typeface="Calibri"/>
                  <a:ea typeface="Calibri"/>
                  <a:cs typeface="Calibri"/>
                  <a:sym typeface="Calibri"/>
                </a:endParaRPr>
              </a:p>
            </p:txBody>
          </p:sp>
        </p:grpSp>
        <p:sp>
          <p:nvSpPr>
            <p:cNvPr id="102" name="Shape 102"/>
            <p:cNvSpPr/>
            <p:nvPr/>
          </p:nvSpPr>
          <p:spPr>
            <a:xfrm>
              <a:off x="4024171" y="418198"/>
              <a:ext cx="347100" cy="347100"/>
            </a:xfrm>
            <a:prstGeom prst="rightArrow">
              <a:avLst>
                <a:gd name="adj1" fmla="val 64000"/>
                <a:gd name="adj2" fmla="val 50000"/>
              </a:avLst>
            </a:prstGeom>
            <a:solidFill>
              <a:srgbClr val="265D77"/>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103" name="Shape 103"/>
            <p:cNvGrpSpPr/>
            <p:nvPr/>
          </p:nvGrpSpPr>
          <p:grpSpPr>
            <a:xfrm>
              <a:off x="4544947" y="0"/>
              <a:ext cx="1578000" cy="1183500"/>
              <a:chOff x="0" y="0"/>
              <a:chExt cx="1578000" cy="1183500"/>
            </a:xfrm>
          </p:grpSpPr>
          <p:sp>
            <p:nvSpPr>
              <p:cNvPr id="104" name="Shape 104"/>
              <p:cNvSpPr/>
              <p:nvPr/>
            </p:nvSpPr>
            <p:spPr>
              <a:xfrm>
                <a:off x="0" y="0"/>
                <a:ext cx="1578000" cy="1183500"/>
              </a:xfrm>
              <a:prstGeom prst="roundRect">
                <a:avLst>
                  <a:gd name="adj" fmla="val 7500"/>
                </a:avLst>
              </a:prstGeom>
              <a:solidFill>
                <a:srgbClr val="276578"/>
              </a:solidFill>
              <a:ln w="15875"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5" name="Shape 105"/>
              <p:cNvSpPr/>
              <p:nvPr/>
            </p:nvSpPr>
            <p:spPr>
              <a:xfrm>
                <a:off x="25973" y="416459"/>
                <a:ext cx="1526100" cy="3507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r>
                  <a:rPr lang="en" sz="1400" b="1" i="0" u="none" strike="noStrike" cap="none">
                    <a:solidFill>
                      <a:srgbClr val="FFFFFF"/>
                    </a:solidFill>
                    <a:latin typeface="Arial"/>
                    <a:ea typeface="Arial"/>
                    <a:cs typeface="Arial"/>
                    <a:sym typeface="Arial"/>
                  </a:rPr>
                  <a:t>Process</a:t>
                </a:r>
                <a:endParaRPr sz="1100" b="0" i="0" u="none" strike="noStrike" cap="none">
                  <a:solidFill>
                    <a:schemeClr val="dk1"/>
                  </a:solidFill>
                  <a:latin typeface="Calibri"/>
                  <a:ea typeface="Calibri"/>
                  <a:cs typeface="Calibri"/>
                  <a:sym typeface="Calibri"/>
                </a:endParaRPr>
              </a:p>
            </p:txBody>
          </p:sp>
        </p:grpSp>
        <p:sp>
          <p:nvSpPr>
            <p:cNvPr id="106" name="Shape 106"/>
            <p:cNvSpPr/>
            <p:nvPr/>
          </p:nvSpPr>
          <p:spPr>
            <a:xfrm>
              <a:off x="6296645" y="418198"/>
              <a:ext cx="347100" cy="347100"/>
            </a:xfrm>
            <a:prstGeom prst="rightArrow">
              <a:avLst>
                <a:gd name="adj1" fmla="val 64000"/>
                <a:gd name="adj2" fmla="val 50000"/>
              </a:avLst>
            </a:prstGeom>
            <a:solidFill>
              <a:srgbClr val="276578"/>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107" name="Shape 107"/>
            <p:cNvGrpSpPr/>
            <p:nvPr/>
          </p:nvGrpSpPr>
          <p:grpSpPr>
            <a:xfrm>
              <a:off x="6817420" y="0"/>
              <a:ext cx="1578000" cy="1183500"/>
              <a:chOff x="0" y="0"/>
              <a:chExt cx="1578000" cy="1183500"/>
            </a:xfrm>
          </p:grpSpPr>
          <p:sp>
            <p:nvSpPr>
              <p:cNvPr id="108" name="Shape 108"/>
              <p:cNvSpPr/>
              <p:nvPr/>
            </p:nvSpPr>
            <p:spPr>
              <a:xfrm>
                <a:off x="0" y="0"/>
                <a:ext cx="1578000" cy="1183500"/>
              </a:xfrm>
              <a:prstGeom prst="roundRect">
                <a:avLst>
                  <a:gd name="adj" fmla="val 7500"/>
                </a:avLst>
              </a:prstGeom>
              <a:solidFill>
                <a:srgbClr val="276D79"/>
              </a:solidFill>
              <a:ln w="15875"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9" name="Shape 109"/>
              <p:cNvSpPr/>
              <p:nvPr/>
            </p:nvSpPr>
            <p:spPr>
              <a:xfrm>
                <a:off x="25973" y="416459"/>
                <a:ext cx="1526100" cy="3507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r>
                  <a:rPr lang="en" sz="1400" b="1" i="0" u="none" strike="noStrike" cap="none">
                    <a:solidFill>
                      <a:srgbClr val="FFFFFF"/>
                    </a:solidFill>
                    <a:latin typeface="Arial"/>
                    <a:ea typeface="Arial"/>
                    <a:cs typeface="Arial"/>
                    <a:sym typeface="Arial"/>
                  </a:rPr>
                  <a:t>Outputs</a:t>
                </a:r>
                <a:endParaRPr sz="1100" b="0" i="0" u="none" strike="noStrike" cap="none">
                  <a:solidFill>
                    <a:schemeClr val="dk1"/>
                  </a:solidFill>
                  <a:latin typeface="Calibri"/>
                  <a:ea typeface="Calibri"/>
                  <a:cs typeface="Calibri"/>
                  <a:sym typeface="Calibri"/>
                </a:endParaRPr>
              </a:p>
            </p:txBody>
          </p:sp>
        </p:grpSp>
        <p:sp>
          <p:nvSpPr>
            <p:cNvPr id="110" name="Shape 110"/>
            <p:cNvSpPr/>
            <p:nvPr/>
          </p:nvSpPr>
          <p:spPr>
            <a:xfrm>
              <a:off x="8569118" y="418198"/>
              <a:ext cx="347100" cy="347100"/>
            </a:xfrm>
            <a:prstGeom prst="rightArrow">
              <a:avLst>
                <a:gd name="adj1" fmla="val 64000"/>
                <a:gd name="adj2" fmla="val 50000"/>
              </a:avLst>
            </a:prstGeom>
            <a:solidFill>
              <a:srgbClr val="276D7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111" name="Shape 111"/>
            <p:cNvGrpSpPr/>
            <p:nvPr/>
          </p:nvGrpSpPr>
          <p:grpSpPr>
            <a:xfrm>
              <a:off x="9089894" y="0"/>
              <a:ext cx="1578000" cy="1183500"/>
              <a:chOff x="0" y="0"/>
              <a:chExt cx="1578000" cy="1183500"/>
            </a:xfrm>
          </p:grpSpPr>
          <p:sp>
            <p:nvSpPr>
              <p:cNvPr id="112" name="Shape 112"/>
              <p:cNvSpPr/>
              <p:nvPr/>
            </p:nvSpPr>
            <p:spPr>
              <a:xfrm>
                <a:off x="0" y="0"/>
                <a:ext cx="1578000" cy="1183500"/>
              </a:xfrm>
              <a:prstGeom prst="roundRect">
                <a:avLst>
                  <a:gd name="adj" fmla="val 7500"/>
                </a:avLst>
              </a:prstGeom>
              <a:solidFill>
                <a:schemeClr val="accent3"/>
              </a:solidFill>
              <a:ln w="15875"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3" name="Shape 113"/>
              <p:cNvSpPr/>
              <p:nvPr/>
            </p:nvSpPr>
            <p:spPr>
              <a:xfrm>
                <a:off x="25973" y="416459"/>
                <a:ext cx="1526100" cy="3507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r>
                  <a:rPr lang="en" sz="1400" b="1" i="0" u="none" strike="noStrike" cap="none">
                    <a:solidFill>
                      <a:srgbClr val="FFFFFF"/>
                    </a:solidFill>
                    <a:latin typeface="Arial"/>
                    <a:ea typeface="Arial"/>
                    <a:cs typeface="Arial"/>
                    <a:sym typeface="Arial"/>
                  </a:rPr>
                  <a:t>Customers</a:t>
                </a:r>
                <a:endParaRPr sz="1100" b="0" i="0" u="none" strike="noStrike" cap="none">
                  <a:solidFill>
                    <a:schemeClr val="dk1"/>
                  </a:solidFill>
                  <a:latin typeface="Calibri"/>
                  <a:ea typeface="Calibri"/>
                  <a:cs typeface="Calibri"/>
                  <a:sym typeface="Calibri"/>
                </a:endParaRPr>
              </a:p>
            </p:txBody>
          </p:sp>
        </p:grpSp>
      </p:grpSp>
      <p:grpSp>
        <p:nvGrpSpPr>
          <p:cNvPr id="114" name="Shape 114"/>
          <p:cNvGrpSpPr/>
          <p:nvPr/>
        </p:nvGrpSpPr>
        <p:grpSpPr>
          <a:xfrm>
            <a:off x="493316" y="3492578"/>
            <a:ext cx="6120888" cy="719773"/>
            <a:chOff x="-187038" y="-63436"/>
            <a:chExt cx="6043944" cy="1246098"/>
          </a:xfrm>
        </p:grpSpPr>
        <p:grpSp>
          <p:nvGrpSpPr>
            <p:cNvPr id="115" name="Shape 115"/>
            <p:cNvGrpSpPr/>
            <p:nvPr/>
          </p:nvGrpSpPr>
          <p:grpSpPr>
            <a:xfrm>
              <a:off x="-187038" y="-41784"/>
              <a:ext cx="1113448" cy="1224444"/>
              <a:chOff x="-187038" y="-41784"/>
              <a:chExt cx="1113448" cy="1224444"/>
            </a:xfrm>
          </p:grpSpPr>
          <p:sp>
            <p:nvSpPr>
              <p:cNvPr id="116" name="Shape 116"/>
              <p:cNvSpPr/>
              <p:nvPr/>
            </p:nvSpPr>
            <p:spPr>
              <a:xfrm>
                <a:off x="-187038" y="-41784"/>
                <a:ext cx="1113448" cy="1224444"/>
              </a:xfrm>
              <a:prstGeom prst="roundRect">
                <a:avLst>
                  <a:gd name="adj" fmla="val 7500"/>
                </a:avLst>
              </a:prstGeom>
              <a:solidFill>
                <a:schemeClr val="accent4"/>
              </a:solidFill>
              <a:ln w="15875"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7" name="Shape 117"/>
              <p:cNvSpPr/>
              <p:nvPr/>
            </p:nvSpPr>
            <p:spPr>
              <a:xfrm>
                <a:off x="-161954" y="318022"/>
                <a:ext cx="937924" cy="501116"/>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 sz="1100" b="0" i="0" u="none" strike="noStrike" cap="none">
                    <a:solidFill>
                      <a:srgbClr val="FFFFFF"/>
                    </a:solidFill>
                    <a:latin typeface="Calibri"/>
                    <a:ea typeface="Calibri"/>
                    <a:cs typeface="Calibri"/>
                    <a:sym typeface="Calibri"/>
                  </a:rPr>
                  <a:t>Observe /clean data</a:t>
                </a:r>
                <a:endParaRPr sz="1100" b="0" i="0" u="none" strike="noStrike" cap="none">
                  <a:solidFill>
                    <a:schemeClr val="dk1"/>
                  </a:solidFill>
                  <a:latin typeface="Calibri"/>
                  <a:ea typeface="Calibri"/>
                  <a:cs typeface="Calibri"/>
                  <a:sym typeface="Calibri"/>
                </a:endParaRPr>
              </a:p>
            </p:txBody>
          </p:sp>
        </p:grpSp>
        <p:sp>
          <p:nvSpPr>
            <p:cNvPr id="118" name="Shape 118"/>
            <p:cNvSpPr/>
            <p:nvPr/>
          </p:nvSpPr>
          <p:spPr>
            <a:xfrm>
              <a:off x="958841" y="465315"/>
              <a:ext cx="336320" cy="353491"/>
            </a:xfrm>
            <a:prstGeom prst="rightArrow">
              <a:avLst>
                <a:gd name="adj1" fmla="val 64000"/>
                <a:gd name="adj2" fmla="val 50000"/>
              </a:avLst>
            </a:prstGeom>
            <a:solidFill>
              <a:schemeClr val="accent4"/>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119" name="Shape 119"/>
            <p:cNvGrpSpPr/>
            <p:nvPr/>
          </p:nvGrpSpPr>
          <p:grpSpPr>
            <a:xfrm>
              <a:off x="1320305" y="-63436"/>
              <a:ext cx="1090560" cy="1246097"/>
              <a:chOff x="-879755" y="-63436"/>
              <a:chExt cx="1090560" cy="1246097"/>
            </a:xfrm>
          </p:grpSpPr>
          <p:sp>
            <p:nvSpPr>
              <p:cNvPr id="120" name="Shape 120"/>
              <p:cNvSpPr/>
              <p:nvPr/>
            </p:nvSpPr>
            <p:spPr>
              <a:xfrm>
                <a:off x="-879755" y="-63436"/>
                <a:ext cx="1090560" cy="1246097"/>
              </a:xfrm>
              <a:prstGeom prst="roundRect">
                <a:avLst>
                  <a:gd name="adj" fmla="val 7500"/>
                </a:avLst>
              </a:prstGeom>
              <a:solidFill>
                <a:srgbClr val="41755F"/>
              </a:solidFill>
              <a:ln w="15875"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21" name="Shape 121"/>
              <p:cNvSpPr/>
              <p:nvPr/>
            </p:nvSpPr>
            <p:spPr>
              <a:xfrm>
                <a:off x="-847324" y="41571"/>
                <a:ext cx="1038388" cy="114109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US" sz="1100" b="0" i="0" u="none" strike="noStrike" cap="none" dirty="0">
                    <a:solidFill>
                      <a:srgbClr val="FFFFFF"/>
                    </a:solidFill>
                    <a:latin typeface="Calibri"/>
                    <a:ea typeface="Calibri"/>
                    <a:cs typeface="Calibri"/>
                    <a:sym typeface="Calibri"/>
                  </a:rPr>
                  <a:t>Data Analysis and Exploration</a:t>
                </a:r>
                <a:r>
                  <a:rPr lang="en" sz="1100" b="0" i="0" u="none" strike="noStrike" cap="none" dirty="0">
                    <a:solidFill>
                      <a:srgbClr val="FFFFFF"/>
                    </a:solidFill>
                    <a:latin typeface="Calibri"/>
                    <a:ea typeface="Calibri"/>
                    <a:cs typeface="Calibri"/>
                    <a:sym typeface="Calibri"/>
                  </a:rPr>
                  <a:t>/ Features engineering</a:t>
                </a:r>
                <a:endParaRPr sz="1100" b="0" i="0"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Arial"/>
                  <a:buNone/>
                </a:pPr>
                <a:endParaRPr sz="1100" b="0" i="0" u="none" strike="noStrike" cap="none" dirty="0">
                  <a:solidFill>
                    <a:schemeClr val="dk1"/>
                  </a:solidFill>
                  <a:latin typeface="Calibri"/>
                  <a:ea typeface="Calibri"/>
                  <a:cs typeface="Calibri"/>
                  <a:sym typeface="Calibri"/>
                </a:endParaRPr>
              </a:p>
            </p:txBody>
          </p:sp>
        </p:grpSp>
        <p:sp>
          <p:nvSpPr>
            <p:cNvPr id="122" name="Shape 122"/>
            <p:cNvSpPr/>
            <p:nvPr/>
          </p:nvSpPr>
          <p:spPr>
            <a:xfrm>
              <a:off x="2468760" y="416084"/>
              <a:ext cx="336000" cy="336000"/>
            </a:xfrm>
            <a:prstGeom prst="rightArrow">
              <a:avLst>
                <a:gd name="adj1" fmla="val 64000"/>
                <a:gd name="adj2" fmla="val 50000"/>
              </a:avLst>
            </a:prstGeom>
            <a:solidFill>
              <a:srgbClr val="417158"/>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123" name="Shape 123"/>
            <p:cNvGrpSpPr/>
            <p:nvPr/>
          </p:nvGrpSpPr>
          <p:grpSpPr>
            <a:xfrm>
              <a:off x="2948641" y="-41783"/>
              <a:ext cx="2633279" cy="1224444"/>
              <a:chOff x="-1451479" y="-41783"/>
              <a:chExt cx="2633279" cy="1224444"/>
            </a:xfrm>
          </p:grpSpPr>
          <p:sp>
            <p:nvSpPr>
              <p:cNvPr id="124" name="Shape 124"/>
              <p:cNvSpPr/>
              <p:nvPr/>
            </p:nvSpPr>
            <p:spPr>
              <a:xfrm>
                <a:off x="-1451479" y="-41783"/>
                <a:ext cx="1170938" cy="1224444"/>
              </a:xfrm>
              <a:prstGeom prst="roundRect">
                <a:avLst>
                  <a:gd name="adj" fmla="val 7500"/>
                </a:avLst>
              </a:prstGeom>
              <a:solidFill>
                <a:srgbClr val="406C53"/>
              </a:solidFill>
              <a:ln w="15875"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25" name="Shape 125"/>
              <p:cNvSpPr/>
              <p:nvPr/>
            </p:nvSpPr>
            <p:spPr>
              <a:xfrm>
                <a:off x="105587" y="243026"/>
                <a:ext cx="1076213" cy="57578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 sz="1100" b="0" i="0" u="none" strike="noStrike" cap="none">
                    <a:solidFill>
                      <a:srgbClr val="FFFFFF"/>
                    </a:solidFill>
                    <a:latin typeface="Calibri"/>
                    <a:ea typeface="Calibri"/>
                    <a:cs typeface="Calibri"/>
                    <a:sym typeface="Calibri"/>
                  </a:rPr>
                  <a:t>Build the model</a:t>
                </a:r>
                <a:endParaRPr sz="1100" b="0" i="0" u="none" strike="noStrike" cap="none">
                  <a:solidFill>
                    <a:srgbClr val="FFFFFF"/>
                  </a:solidFill>
                  <a:latin typeface="Calibri"/>
                  <a:ea typeface="Calibri"/>
                  <a:cs typeface="Calibri"/>
                  <a:sym typeface="Calibri"/>
                </a:endParaRPr>
              </a:p>
            </p:txBody>
          </p:sp>
        </p:grpSp>
        <p:sp>
          <p:nvSpPr>
            <p:cNvPr id="126" name="Shape 126"/>
            <p:cNvSpPr/>
            <p:nvPr/>
          </p:nvSpPr>
          <p:spPr>
            <a:xfrm>
              <a:off x="4206554" y="297314"/>
              <a:ext cx="336000" cy="336000"/>
            </a:xfrm>
            <a:prstGeom prst="rightArrow">
              <a:avLst>
                <a:gd name="adj1" fmla="val 64000"/>
                <a:gd name="adj2" fmla="val 50000"/>
              </a:avLst>
            </a:prstGeom>
            <a:solidFill>
              <a:schemeClr val="accent5"/>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127" name="Shape 127"/>
            <p:cNvGrpSpPr/>
            <p:nvPr/>
          </p:nvGrpSpPr>
          <p:grpSpPr>
            <a:xfrm>
              <a:off x="4607768" y="1273"/>
              <a:ext cx="1249138" cy="1181389"/>
              <a:chOff x="-1992413" y="1273"/>
              <a:chExt cx="1249138" cy="1181389"/>
            </a:xfrm>
          </p:grpSpPr>
          <p:sp>
            <p:nvSpPr>
              <p:cNvPr id="128" name="Shape 128"/>
              <p:cNvSpPr/>
              <p:nvPr/>
            </p:nvSpPr>
            <p:spPr>
              <a:xfrm>
                <a:off x="-1992413" y="1273"/>
                <a:ext cx="1249138" cy="1181389"/>
              </a:xfrm>
              <a:prstGeom prst="roundRect">
                <a:avLst>
                  <a:gd name="adj" fmla="val 7500"/>
                </a:avLst>
              </a:prstGeom>
              <a:solidFill>
                <a:schemeClr val="accent5"/>
              </a:solidFill>
              <a:ln w="15875"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29" name="Shape 129"/>
              <p:cNvSpPr/>
              <p:nvPr/>
            </p:nvSpPr>
            <p:spPr>
              <a:xfrm>
                <a:off x="-1955565" y="167074"/>
                <a:ext cx="1148789" cy="814348"/>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 sz="1100" b="0" i="0" u="none" strike="noStrike" cap="none">
                    <a:solidFill>
                      <a:srgbClr val="FFFFFF"/>
                    </a:solidFill>
                    <a:latin typeface="Calibri"/>
                    <a:ea typeface="Calibri"/>
                    <a:cs typeface="Calibri"/>
                    <a:sym typeface="Calibri"/>
                  </a:rPr>
                  <a:t>Measure/Improve the model performance</a:t>
                </a:r>
                <a:endParaRPr sz="1100" b="0" i="0" u="none" strike="noStrike" cap="none">
                  <a:solidFill>
                    <a:schemeClr val="dk1"/>
                  </a:solidFill>
                  <a:latin typeface="Calibri"/>
                  <a:ea typeface="Calibri"/>
                  <a:cs typeface="Calibri"/>
                  <a:sym typeface="Calibri"/>
                </a:endParaRPr>
              </a:p>
            </p:txBody>
          </p:sp>
        </p:grpSp>
      </p:grpSp>
      <p:cxnSp>
        <p:nvCxnSpPr>
          <p:cNvPr id="130" name="Shape 130"/>
          <p:cNvCxnSpPr>
            <a:endCxn id="116" idx="0"/>
          </p:cNvCxnSpPr>
          <p:nvPr/>
        </p:nvCxnSpPr>
        <p:spPr>
          <a:xfrm flipH="1">
            <a:off x="1057128" y="2010485"/>
            <a:ext cx="3211500" cy="1494600"/>
          </a:xfrm>
          <a:prstGeom prst="straightConnector1">
            <a:avLst/>
          </a:prstGeom>
          <a:noFill/>
          <a:ln w="12700" cap="flat" cmpd="sng">
            <a:solidFill>
              <a:schemeClr val="accent1"/>
            </a:solidFill>
            <a:prstDash val="solid"/>
            <a:round/>
            <a:headEnd type="none" w="sm" len="sm"/>
            <a:tailEnd type="none" w="sm" len="sm"/>
          </a:ln>
        </p:spPr>
      </p:cxnSp>
      <p:cxnSp>
        <p:nvCxnSpPr>
          <p:cNvPr id="131" name="Shape 131"/>
          <p:cNvCxnSpPr>
            <a:stCxn id="104" idx="2"/>
            <a:endCxn id="132" idx="0"/>
          </p:cNvCxnSpPr>
          <p:nvPr/>
        </p:nvCxnSpPr>
        <p:spPr>
          <a:xfrm>
            <a:off x="4318556" y="2015760"/>
            <a:ext cx="3415200" cy="1501500"/>
          </a:xfrm>
          <a:prstGeom prst="straightConnector1">
            <a:avLst/>
          </a:prstGeom>
          <a:noFill/>
          <a:ln w="12700" cap="flat" cmpd="sng">
            <a:solidFill>
              <a:schemeClr val="accent1"/>
            </a:solidFill>
            <a:prstDash val="solid"/>
            <a:round/>
            <a:headEnd type="none" w="sm" len="sm"/>
            <a:tailEnd type="none" w="sm" len="sm"/>
          </a:ln>
        </p:spPr>
      </p:cxnSp>
      <p:pic>
        <p:nvPicPr>
          <p:cNvPr id="133" name="Shape 133"/>
          <p:cNvPicPr preferRelativeResize="0"/>
          <p:nvPr/>
        </p:nvPicPr>
        <p:blipFill rotWithShape="1">
          <a:blip r:embed="rId3">
            <a:alphaModFix/>
          </a:blip>
          <a:srcRect t="6093" b="20398"/>
          <a:stretch/>
        </p:blipFill>
        <p:spPr>
          <a:xfrm>
            <a:off x="401081" y="488731"/>
            <a:ext cx="7860050" cy="840062"/>
          </a:xfrm>
          <a:prstGeom prst="rect">
            <a:avLst/>
          </a:prstGeom>
          <a:noFill/>
          <a:ln>
            <a:noFill/>
          </a:ln>
        </p:spPr>
      </p:pic>
      <p:graphicFrame>
        <p:nvGraphicFramePr>
          <p:cNvPr id="134" name="Shape 134"/>
          <p:cNvGraphicFramePr/>
          <p:nvPr>
            <p:extLst>
              <p:ext uri="{D42A27DB-BD31-4B8C-83A1-F6EECF244321}">
                <p14:modId xmlns:p14="http://schemas.microsoft.com/office/powerpoint/2010/main" val="2600123004"/>
              </p:ext>
            </p:extLst>
          </p:nvPr>
        </p:nvGraphicFramePr>
        <p:xfrm>
          <a:off x="401081" y="2115594"/>
          <a:ext cx="7986475" cy="1569710"/>
        </p:xfrm>
        <a:graphic>
          <a:graphicData uri="http://schemas.openxmlformats.org/drawingml/2006/table">
            <a:tbl>
              <a:tblPr>
                <a:noFill/>
                <a:tableStyleId>{D8A6F342-7F3D-4B23-977A-1B880A59A564}</a:tableStyleId>
              </a:tblPr>
              <a:tblGrid>
                <a:gridCol w="1371350">
                  <a:extLst>
                    <a:ext uri="{9D8B030D-6E8A-4147-A177-3AD203B41FA5}">
                      <a16:colId xmlns:a16="http://schemas.microsoft.com/office/drawing/2014/main" val="20000"/>
                    </a:ext>
                  </a:extLst>
                </a:gridCol>
                <a:gridCol w="1739750">
                  <a:extLst>
                    <a:ext uri="{9D8B030D-6E8A-4147-A177-3AD203B41FA5}">
                      <a16:colId xmlns:a16="http://schemas.microsoft.com/office/drawing/2014/main" val="20001"/>
                    </a:ext>
                  </a:extLst>
                </a:gridCol>
                <a:gridCol w="1835475">
                  <a:extLst>
                    <a:ext uri="{9D8B030D-6E8A-4147-A177-3AD203B41FA5}">
                      <a16:colId xmlns:a16="http://schemas.microsoft.com/office/drawing/2014/main" val="20002"/>
                    </a:ext>
                  </a:extLst>
                </a:gridCol>
                <a:gridCol w="1789750">
                  <a:extLst>
                    <a:ext uri="{9D8B030D-6E8A-4147-A177-3AD203B41FA5}">
                      <a16:colId xmlns:a16="http://schemas.microsoft.com/office/drawing/2014/main" val="20003"/>
                    </a:ext>
                  </a:extLst>
                </a:gridCol>
                <a:gridCol w="1250150">
                  <a:extLst>
                    <a:ext uri="{9D8B030D-6E8A-4147-A177-3AD203B41FA5}">
                      <a16:colId xmlns:a16="http://schemas.microsoft.com/office/drawing/2014/main" val="20004"/>
                    </a:ext>
                  </a:extLst>
                </a:gridCol>
              </a:tblGrid>
              <a:tr h="1068875">
                <a:tc>
                  <a:txBody>
                    <a:bodyPr/>
                    <a:lstStyle/>
                    <a:p>
                      <a:pPr marL="171450" marR="0" lvl="0" indent="-171450" algn="l" rtl="0">
                        <a:lnSpc>
                          <a:spcPct val="100000"/>
                        </a:lnSpc>
                        <a:spcBef>
                          <a:spcPts val="0"/>
                        </a:spcBef>
                        <a:spcAft>
                          <a:spcPts val="0"/>
                        </a:spcAft>
                        <a:buClr>
                          <a:schemeClr val="dk1"/>
                        </a:buClr>
                        <a:buSzPts val="800"/>
                        <a:buFont typeface="Arial"/>
                        <a:buChar char="•"/>
                      </a:pPr>
                      <a:r>
                        <a:rPr lang="en-US" sz="800" b="1" u="none" strike="noStrike" cap="none" dirty="0">
                          <a:solidFill>
                            <a:srgbClr val="002060"/>
                          </a:solidFill>
                        </a:rPr>
                        <a:t>USC </a:t>
                      </a:r>
                      <a:r>
                        <a:rPr lang="en" sz="800" b="1" u="none" strike="noStrike" cap="none" dirty="0">
                          <a:solidFill>
                            <a:srgbClr val="002060"/>
                          </a:solidFill>
                        </a:rPr>
                        <a:t>Keck </a:t>
                      </a:r>
                      <a:r>
                        <a:rPr lang="en-US" sz="800" b="1" u="none" strike="noStrike" cap="none" dirty="0">
                          <a:solidFill>
                            <a:srgbClr val="002060"/>
                          </a:solidFill>
                        </a:rPr>
                        <a:t>School of Medicine</a:t>
                      </a:r>
                      <a:endParaRPr sz="800" u="none" strike="noStrike" cap="none" dirty="0">
                        <a:solidFill>
                          <a:srgbClr val="002060"/>
                        </a:solidFill>
                      </a:endParaRPr>
                    </a:p>
                    <a:p>
                      <a:pPr marL="171450" marR="0" lvl="0" indent="-171450" algn="l" rtl="0">
                        <a:lnSpc>
                          <a:spcPct val="100000"/>
                        </a:lnSpc>
                        <a:spcBef>
                          <a:spcPts val="0"/>
                        </a:spcBef>
                        <a:spcAft>
                          <a:spcPts val="0"/>
                        </a:spcAft>
                        <a:buClr>
                          <a:schemeClr val="dk1"/>
                        </a:buClr>
                        <a:buSzPts val="800"/>
                        <a:buFont typeface="Arial"/>
                        <a:buChar char="•"/>
                      </a:pPr>
                      <a:r>
                        <a:rPr lang="en" sz="800" b="1" u="none" strike="noStrike" cap="none" dirty="0">
                          <a:solidFill>
                            <a:srgbClr val="002060"/>
                          </a:solidFill>
                        </a:rPr>
                        <a:t>Professor Anna </a:t>
                      </a:r>
                      <a:r>
                        <a:rPr lang="en" sz="800" b="1" i="0" u="none" strike="noStrike" cap="none" dirty="0">
                          <a:solidFill>
                            <a:srgbClr val="002060"/>
                          </a:solidFill>
                          <a:latin typeface="Arial"/>
                          <a:ea typeface="Arial"/>
                          <a:cs typeface="Arial"/>
                          <a:sym typeface="Arial"/>
                        </a:rPr>
                        <a:t>Farzindar</a:t>
                      </a:r>
                      <a:endParaRPr sz="800" b="1" i="0" u="none" strike="noStrike" cap="none" dirty="0">
                        <a:solidFill>
                          <a:srgbClr val="002060"/>
                        </a:solidFill>
                        <a:latin typeface="Arial"/>
                        <a:ea typeface="Arial"/>
                        <a:cs typeface="Arial"/>
                        <a:sym typeface="Arial"/>
                      </a:endParaRPr>
                    </a:p>
                  </a:txBody>
                  <a:tcPr marL="91425" marR="91425" marT="68575" marB="68575">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tc>
                  <a:txBody>
                    <a:bodyPr/>
                    <a:lstStyle/>
                    <a:p>
                      <a:pPr marL="171450" marR="0" lvl="0" indent="-171450" algn="l" rtl="0">
                        <a:lnSpc>
                          <a:spcPct val="100000"/>
                        </a:lnSpc>
                        <a:spcBef>
                          <a:spcPts val="0"/>
                        </a:spcBef>
                        <a:spcAft>
                          <a:spcPts val="0"/>
                        </a:spcAft>
                        <a:buClr>
                          <a:schemeClr val="dk1"/>
                        </a:buClr>
                        <a:buSzPts val="800"/>
                        <a:buFont typeface="Arial"/>
                        <a:buChar char="•"/>
                      </a:pPr>
                      <a:r>
                        <a:rPr lang="en" sz="800" b="1" u="none" strike="noStrike" cap="none" dirty="0">
                          <a:solidFill>
                            <a:srgbClr val="002060"/>
                          </a:solidFill>
                        </a:rPr>
                        <a:t>Liver transplant Patient dataset from Keck Medical Center of USC</a:t>
                      </a:r>
                      <a:endParaRPr sz="800" u="none" strike="noStrike" cap="none" dirty="0">
                        <a:solidFill>
                          <a:srgbClr val="002060"/>
                        </a:solidFill>
                      </a:endParaRPr>
                    </a:p>
                    <a:p>
                      <a:pPr marL="171450" marR="0" lvl="0" indent="-171450" algn="l" rtl="0">
                        <a:lnSpc>
                          <a:spcPct val="100000"/>
                        </a:lnSpc>
                        <a:spcBef>
                          <a:spcPts val="0"/>
                        </a:spcBef>
                        <a:spcAft>
                          <a:spcPts val="0"/>
                        </a:spcAft>
                        <a:buClr>
                          <a:schemeClr val="dk1"/>
                        </a:buClr>
                        <a:buSzPts val="800"/>
                        <a:buFont typeface="Arial"/>
                        <a:buChar char="•"/>
                      </a:pPr>
                      <a:r>
                        <a:rPr lang="en" sz="800" b="1" u="none" strike="noStrike" cap="none" dirty="0">
                          <a:solidFill>
                            <a:srgbClr val="002060"/>
                          </a:solidFill>
                        </a:rPr>
                        <a:t>Research papers regarding liver transplantation</a:t>
                      </a:r>
                      <a:endParaRPr dirty="0">
                        <a:solidFill>
                          <a:srgbClr val="002060"/>
                        </a:solidFill>
                      </a:endParaRPr>
                    </a:p>
                    <a:p>
                      <a:pPr marL="171450" marR="0" lvl="0" indent="-171450" algn="l" rtl="0">
                        <a:lnSpc>
                          <a:spcPct val="100000"/>
                        </a:lnSpc>
                        <a:spcBef>
                          <a:spcPts val="0"/>
                        </a:spcBef>
                        <a:spcAft>
                          <a:spcPts val="0"/>
                        </a:spcAft>
                        <a:buClr>
                          <a:schemeClr val="dk1"/>
                        </a:buClr>
                        <a:buSzPts val="800"/>
                        <a:buFont typeface="Arial"/>
                        <a:buChar char="•"/>
                      </a:pPr>
                      <a:r>
                        <a:rPr lang="en" sz="800" b="1" u="none" strike="noStrike" cap="none" dirty="0">
                          <a:solidFill>
                            <a:srgbClr val="002060"/>
                          </a:solidFill>
                        </a:rPr>
                        <a:t>Lean 6 sigma</a:t>
                      </a:r>
                      <a:endParaRPr dirty="0">
                        <a:solidFill>
                          <a:srgbClr val="002060"/>
                        </a:solidFill>
                      </a:endParaRPr>
                    </a:p>
                  </a:txBody>
                  <a:tcPr marL="91425" marR="91425" marT="68575" marB="68575">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Calibri"/>
                        <a:buNone/>
                      </a:pPr>
                      <a:endParaRPr sz="1400" u="none" strike="noStrike" cap="none" dirty="0"/>
                    </a:p>
                  </a:txBody>
                  <a:tcPr marL="91425" marR="91425" marT="68575" marB="68575">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b="1" u="none" strike="noStrike" cap="none" dirty="0">
                          <a:solidFill>
                            <a:srgbClr val="002060"/>
                          </a:solidFill>
                        </a:rPr>
                        <a:t>Website with the following information</a:t>
                      </a:r>
                    </a:p>
                    <a:p>
                      <a:pPr marL="171450" marR="0" lvl="0" indent="-171450" algn="l" rtl="0">
                        <a:lnSpc>
                          <a:spcPct val="100000"/>
                        </a:lnSpc>
                        <a:spcBef>
                          <a:spcPts val="0"/>
                        </a:spcBef>
                        <a:spcAft>
                          <a:spcPts val="0"/>
                        </a:spcAft>
                        <a:buClr>
                          <a:schemeClr val="dk1"/>
                        </a:buClr>
                        <a:buSzPts val="800"/>
                        <a:buFont typeface="Arial"/>
                        <a:buChar char="•"/>
                      </a:pPr>
                      <a:r>
                        <a:rPr lang="en-US" sz="800" b="1" u="none" strike="noStrike" cap="none" dirty="0">
                          <a:solidFill>
                            <a:srgbClr val="002060"/>
                          </a:solidFill>
                        </a:rPr>
                        <a:t>Top clinical features influencing the identification of potential recipient</a:t>
                      </a:r>
                    </a:p>
                    <a:p>
                      <a:pPr marL="171450" marR="0" lvl="0" indent="-171450" algn="l" rtl="0">
                        <a:lnSpc>
                          <a:spcPct val="100000"/>
                        </a:lnSpc>
                        <a:spcBef>
                          <a:spcPts val="0"/>
                        </a:spcBef>
                        <a:spcAft>
                          <a:spcPts val="0"/>
                        </a:spcAft>
                        <a:buClr>
                          <a:schemeClr val="dk1"/>
                        </a:buClr>
                        <a:buSzPts val="800"/>
                        <a:buFont typeface="Arial"/>
                        <a:buChar char="•"/>
                      </a:pPr>
                      <a:r>
                        <a:rPr lang="en-US" sz="800" b="1" u="none" strike="noStrike" cap="none" dirty="0">
                          <a:solidFill>
                            <a:srgbClr val="002060"/>
                          </a:solidFill>
                        </a:rPr>
                        <a:t>Matching every Donor with the potential recipient</a:t>
                      </a:r>
                    </a:p>
                    <a:p>
                      <a:pPr marL="171450" marR="0" lvl="0" indent="-171450" algn="l" rtl="0">
                        <a:lnSpc>
                          <a:spcPct val="100000"/>
                        </a:lnSpc>
                        <a:spcBef>
                          <a:spcPts val="0"/>
                        </a:spcBef>
                        <a:spcAft>
                          <a:spcPts val="0"/>
                        </a:spcAft>
                        <a:buClr>
                          <a:schemeClr val="dk1"/>
                        </a:buClr>
                        <a:buSzPts val="800"/>
                        <a:buFont typeface="Arial"/>
                        <a:buChar char="•"/>
                      </a:pPr>
                      <a:r>
                        <a:rPr lang="en-US" sz="800" b="1" u="none" strike="noStrike" cap="none" dirty="0">
                          <a:solidFill>
                            <a:srgbClr val="002060"/>
                          </a:solidFill>
                        </a:rPr>
                        <a:t>Displaying matching score and probability of graft survival for every recipient</a:t>
                      </a:r>
                      <a:endParaRPr sz="800" u="none" strike="noStrike" cap="none" dirty="0">
                        <a:solidFill>
                          <a:srgbClr val="002060"/>
                        </a:solidFill>
                      </a:endParaRPr>
                    </a:p>
                    <a:p>
                      <a:pPr marL="0" marR="0" lvl="0" indent="0" algn="l" rtl="0">
                        <a:lnSpc>
                          <a:spcPct val="100000"/>
                        </a:lnSpc>
                        <a:spcBef>
                          <a:spcPts val="0"/>
                        </a:spcBef>
                        <a:spcAft>
                          <a:spcPts val="0"/>
                        </a:spcAft>
                        <a:buClr>
                          <a:schemeClr val="dk1"/>
                        </a:buClr>
                        <a:buSzPts val="1400"/>
                        <a:buFont typeface="Calibri"/>
                        <a:buNone/>
                      </a:pPr>
                      <a:endParaRPr sz="1400" u="none" strike="noStrike" cap="none" dirty="0"/>
                    </a:p>
                  </a:txBody>
                  <a:tcPr marL="91425" marR="91425" marT="68575" marB="68575">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tc>
                  <a:txBody>
                    <a:bodyPr/>
                    <a:lstStyle/>
                    <a:p>
                      <a:pPr marL="171450" marR="0" lvl="0" indent="-171450" algn="l" rtl="0">
                        <a:lnSpc>
                          <a:spcPct val="100000"/>
                        </a:lnSpc>
                        <a:spcBef>
                          <a:spcPts val="0"/>
                        </a:spcBef>
                        <a:spcAft>
                          <a:spcPts val="0"/>
                        </a:spcAft>
                        <a:buClr>
                          <a:schemeClr val="dk1"/>
                        </a:buClr>
                        <a:buSzPts val="800"/>
                        <a:buFont typeface="Arial"/>
                        <a:buChar char="•"/>
                      </a:pPr>
                      <a:r>
                        <a:rPr lang="en" sz="800" b="1" u="none" strike="noStrike" cap="none" dirty="0">
                          <a:solidFill>
                            <a:srgbClr val="002060"/>
                          </a:solidFill>
                        </a:rPr>
                        <a:t>Keck Medical Center of USC</a:t>
                      </a:r>
                      <a:endParaRPr sz="800" u="none" strike="noStrike" cap="none" dirty="0">
                        <a:solidFill>
                          <a:srgbClr val="002060"/>
                        </a:solidFill>
                      </a:endParaRPr>
                    </a:p>
                    <a:p>
                      <a:pPr marL="171450" marR="0" lvl="0" indent="-171450" algn="l" rtl="0">
                        <a:lnSpc>
                          <a:spcPct val="100000"/>
                        </a:lnSpc>
                        <a:spcBef>
                          <a:spcPts val="0"/>
                        </a:spcBef>
                        <a:spcAft>
                          <a:spcPts val="0"/>
                        </a:spcAft>
                        <a:buClr>
                          <a:schemeClr val="dk1"/>
                        </a:buClr>
                        <a:buSzPts val="800"/>
                        <a:buFont typeface="Arial"/>
                        <a:buChar char="•"/>
                      </a:pPr>
                      <a:r>
                        <a:rPr lang="en" sz="800" b="1" u="none" strike="noStrike" cap="none" dirty="0">
                          <a:solidFill>
                            <a:srgbClr val="002060"/>
                          </a:solidFill>
                        </a:rPr>
                        <a:t>UNOS</a:t>
                      </a:r>
                      <a:endParaRPr dirty="0">
                        <a:solidFill>
                          <a:srgbClr val="002060"/>
                        </a:solidFill>
                      </a:endParaRPr>
                    </a:p>
                    <a:p>
                      <a:pPr marL="171450" marR="0" lvl="0" indent="-171450" algn="l" rtl="0">
                        <a:lnSpc>
                          <a:spcPct val="100000"/>
                        </a:lnSpc>
                        <a:spcBef>
                          <a:spcPts val="0"/>
                        </a:spcBef>
                        <a:spcAft>
                          <a:spcPts val="0"/>
                        </a:spcAft>
                        <a:buClr>
                          <a:schemeClr val="dk1"/>
                        </a:buClr>
                        <a:buSzPts val="800"/>
                        <a:buFont typeface="Arial"/>
                        <a:buChar char="•"/>
                      </a:pPr>
                      <a:r>
                        <a:rPr lang="en" sz="800" b="1" u="none" strike="noStrike" cap="none" dirty="0">
                          <a:solidFill>
                            <a:srgbClr val="002060"/>
                          </a:solidFill>
                        </a:rPr>
                        <a:t>Hospital management</a:t>
                      </a:r>
                      <a:endParaRPr dirty="0">
                        <a:solidFill>
                          <a:srgbClr val="002060"/>
                        </a:solidFill>
                      </a:endParaRPr>
                    </a:p>
                    <a:p>
                      <a:pPr marL="171450" marR="0" lvl="0" indent="-171450" algn="l" rtl="0">
                        <a:lnSpc>
                          <a:spcPct val="100000"/>
                        </a:lnSpc>
                        <a:spcBef>
                          <a:spcPts val="0"/>
                        </a:spcBef>
                        <a:spcAft>
                          <a:spcPts val="0"/>
                        </a:spcAft>
                        <a:buClr>
                          <a:schemeClr val="dk1"/>
                        </a:buClr>
                        <a:buSzPts val="800"/>
                        <a:buFont typeface="Arial"/>
                        <a:buChar char="•"/>
                      </a:pPr>
                      <a:r>
                        <a:rPr lang="en" sz="800" b="1" u="none" strike="noStrike" cap="none" dirty="0">
                          <a:solidFill>
                            <a:srgbClr val="002060"/>
                          </a:solidFill>
                        </a:rPr>
                        <a:t>Surgeons, medical experts</a:t>
                      </a:r>
                      <a:endParaRPr sz="800" b="1" u="none" strike="noStrike" cap="none" dirty="0">
                        <a:solidFill>
                          <a:srgbClr val="002060"/>
                        </a:solidFill>
                      </a:endParaRPr>
                    </a:p>
                  </a:txBody>
                  <a:tcPr marL="91425" marR="91425" marT="68575" marB="68575">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extLst>
                  <a:ext uri="{0D108BD9-81ED-4DB2-BD59-A6C34878D82A}">
                    <a16:rowId xmlns:a16="http://schemas.microsoft.com/office/drawing/2014/main" val="10000"/>
                  </a:ext>
                </a:extLst>
              </a:tr>
            </a:tbl>
          </a:graphicData>
        </a:graphic>
      </p:graphicFrame>
      <p:sp>
        <p:nvSpPr>
          <p:cNvPr id="135" name="Shape 135"/>
          <p:cNvSpPr txBox="1"/>
          <p:nvPr/>
        </p:nvSpPr>
        <p:spPr>
          <a:xfrm>
            <a:off x="635001" y="108745"/>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 sz="2800" b="0" i="0" u="none" strike="noStrike" cap="none">
                <a:solidFill>
                  <a:srgbClr val="990000"/>
                </a:solidFill>
                <a:latin typeface="Arial"/>
                <a:ea typeface="Arial"/>
                <a:cs typeface="Arial"/>
                <a:sym typeface="Arial"/>
              </a:rPr>
              <a:t>SIPOC</a:t>
            </a:r>
            <a:endParaRPr sz="2800" b="0" i="0" u="none" strike="noStrike" cap="none">
              <a:solidFill>
                <a:srgbClr val="990000"/>
              </a:solidFill>
              <a:latin typeface="Arial"/>
              <a:ea typeface="Arial"/>
              <a:cs typeface="Arial"/>
              <a:sym typeface="Arial"/>
            </a:endParaRPr>
          </a:p>
        </p:txBody>
      </p:sp>
      <p:sp>
        <p:nvSpPr>
          <p:cNvPr id="132" name="Shape 132"/>
          <p:cNvSpPr/>
          <p:nvPr/>
        </p:nvSpPr>
        <p:spPr>
          <a:xfrm>
            <a:off x="7219633" y="3517345"/>
            <a:ext cx="1028359" cy="637086"/>
          </a:xfrm>
          <a:prstGeom prst="roundRect">
            <a:avLst>
              <a:gd name="adj" fmla="val 7500"/>
            </a:avLst>
          </a:prstGeom>
          <a:solidFill>
            <a:srgbClr val="938953"/>
          </a:solidFill>
          <a:ln w="15875"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C00000"/>
              </a:buClr>
              <a:buSzPts val="1100"/>
              <a:buFont typeface="Calibri"/>
              <a:buNone/>
            </a:pPr>
            <a:r>
              <a:rPr lang="en" sz="1100" b="0" i="0" u="none" strike="noStrike" cap="none" dirty="0">
                <a:solidFill>
                  <a:schemeClr val="bg1"/>
                </a:solidFill>
                <a:latin typeface="Calibri"/>
                <a:ea typeface="Calibri"/>
                <a:cs typeface="Calibri"/>
                <a:sym typeface="Calibri"/>
              </a:rPr>
              <a:t>Documentation/Presentation/ </a:t>
            </a:r>
            <a:r>
              <a:rPr lang="en-US" sz="1100" b="0" i="0" u="none" strike="noStrike" cap="none" dirty="0">
                <a:solidFill>
                  <a:schemeClr val="bg1"/>
                </a:solidFill>
                <a:latin typeface="Calibri"/>
                <a:ea typeface="Calibri"/>
                <a:cs typeface="Calibri"/>
                <a:sym typeface="Calibri"/>
              </a:rPr>
              <a:t>Website</a:t>
            </a:r>
            <a:endParaRPr sz="1100" b="0" i="0" u="none" strike="noStrike" cap="none" dirty="0">
              <a:solidFill>
                <a:schemeClr val="bg1"/>
              </a:solidFill>
              <a:latin typeface="Calibri"/>
              <a:ea typeface="Calibri"/>
              <a:cs typeface="Calibri"/>
              <a:sym typeface="Calibri"/>
            </a:endParaRPr>
          </a:p>
        </p:txBody>
      </p:sp>
      <p:sp>
        <p:nvSpPr>
          <p:cNvPr id="136" name="Shape 136"/>
          <p:cNvSpPr/>
          <p:nvPr/>
        </p:nvSpPr>
        <p:spPr>
          <a:xfrm>
            <a:off x="3703681" y="3679923"/>
            <a:ext cx="1079664" cy="322257"/>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US" sz="1100" b="0" i="0" u="none" strike="noStrike" cap="none" dirty="0">
                <a:solidFill>
                  <a:srgbClr val="FFFFFF"/>
                </a:solidFill>
                <a:latin typeface="Calibri"/>
                <a:ea typeface="Calibri"/>
                <a:cs typeface="Calibri"/>
                <a:sym typeface="Calibri"/>
              </a:rPr>
              <a:t>Implementing Prediction and Matching algorithm</a:t>
            </a:r>
            <a:endParaRPr dirty="0"/>
          </a:p>
        </p:txBody>
      </p:sp>
      <p:sp>
        <p:nvSpPr>
          <p:cNvPr id="137" name="Shape 137"/>
          <p:cNvSpPr/>
          <p:nvPr/>
        </p:nvSpPr>
        <p:spPr>
          <a:xfrm>
            <a:off x="6713680" y="3688089"/>
            <a:ext cx="346456" cy="219811"/>
          </a:xfrm>
          <a:prstGeom prst="rightArrow">
            <a:avLst>
              <a:gd name="adj1" fmla="val 64000"/>
              <a:gd name="adj2" fmla="val 50000"/>
            </a:avLst>
          </a:prstGeom>
          <a:solidFill>
            <a:srgbClr val="938953"/>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7" name="Slide Number Placeholder 1">
            <a:extLst>
              <a:ext uri="{FF2B5EF4-FFF2-40B4-BE49-F238E27FC236}">
                <a16:creationId xmlns:a16="http://schemas.microsoft.com/office/drawing/2014/main" id="{B9D5EA9D-D900-4F10-A4FB-A8339261B379}"/>
              </a:ext>
            </a:extLst>
          </p:cNvPr>
          <p:cNvSpPr txBox="1">
            <a:spLocks/>
          </p:cNvSpPr>
          <p:nvPr/>
        </p:nvSpPr>
        <p:spPr>
          <a:xfrm>
            <a:off x="8565501" y="4598626"/>
            <a:ext cx="316229" cy="3277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p:nvPr/>
        </p:nvSpPr>
        <p:spPr>
          <a:xfrm>
            <a:off x="650241" y="336790"/>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US" sz="3600" b="0" i="0" u="none" strike="noStrike" cap="none" dirty="0">
                <a:solidFill>
                  <a:srgbClr val="990000"/>
                </a:solidFill>
                <a:latin typeface="Arial"/>
                <a:ea typeface="Arial"/>
                <a:cs typeface="Arial"/>
                <a:sym typeface="Arial"/>
              </a:rPr>
              <a:t>Data Preprocessing</a:t>
            </a:r>
            <a:endParaRPr sz="2400" b="0" i="0" u="none" strike="noStrike" cap="none" dirty="0">
              <a:solidFill>
                <a:srgbClr val="990000"/>
              </a:solidFill>
              <a:latin typeface="Arial"/>
              <a:ea typeface="Arial"/>
              <a:cs typeface="Arial"/>
              <a:sym typeface="Arial"/>
            </a:endParaRPr>
          </a:p>
        </p:txBody>
      </p:sp>
      <p:pic>
        <p:nvPicPr>
          <p:cNvPr id="4" name="Picture 4" descr="Image result for measure phase in six sigma">
            <a:extLst>
              <a:ext uri="{FF2B5EF4-FFF2-40B4-BE49-F238E27FC236}">
                <a16:creationId xmlns:a16="http://schemas.microsoft.com/office/drawing/2014/main" id="{454B0F55-E6F3-48F3-B8B4-C241C1A85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73" y="85061"/>
            <a:ext cx="892289" cy="120140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lh6.googleusercontent.com/7rpyFlL60tptfqMzypCnQjovtaoMAQykI7nAjs_BDrHmSR4ipo-tpKw5Xg1Ch1evZxKv5EUnXkSNNCXZpvWedAUt-3jk1P2sUxCw2FxJLLtgvSY6iUyGQdJvGDWCTV1meLCky2qf">
            <a:extLst>
              <a:ext uri="{FF2B5EF4-FFF2-40B4-BE49-F238E27FC236}">
                <a16:creationId xmlns:a16="http://schemas.microsoft.com/office/drawing/2014/main" id="{F3911062-5F7B-4BAC-9ED8-8122571F14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3982" y="1162225"/>
            <a:ext cx="4281376" cy="296662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E7A83742-B39A-4E58-AA3F-FB88BAA2C16E}"/>
              </a:ext>
            </a:extLst>
          </p:cNvPr>
          <p:cNvSpPr txBox="1">
            <a:spLocks/>
          </p:cNvSpPr>
          <p:nvPr/>
        </p:nvSpPr>
        <p:spPr>
          <a:xfrm>
            <a:off x="8558777" y="4598626"/>
            <a:ext cx="316229" cy="3277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6</a:t>
            </a:r>
          </a:p>
        </p:txBody>
      </p:sp>
    </p:spTree>
    <p:extLst>
      <p:ext uri="{BB962C8B-B14F-4D97-AF65-F5344CB8AC3E}">
        <p14:creationId xmlns:p14="http://schemas.microsoft.com/office/powerpoint/2010/main" val="19807445"/>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p:nvPr/>
        </p:nvSpPr>
        <p:spPr>
          <a:xfrm>
            <a:off x="668620" y="329702"/>
            <a:ext cx="7112100" cy="501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990000"/>
              </a:buClr>
              <a:buSzPts val="3600"/>
              <a:buFont typeface="Arial"/>
              <a:buNone/>
            </a:pPr>
            <a:r>
              <a:rPr lang="en-US" sz="3600" b="0" i="0" u="none" strike="noStrike" cap="none" dirty="0">
                <a:solidFill>
                  <a:srgbClr val="990000"/>
                </a:solidFill>
                <a:latin typeface="Arial"/>
                <a:ea typeface="Arial"/>
                <a:cs typeface="Arial"/>
                <a:sym typeface="Arial"/>
              </a:rPr>
              <a:t>Data Cleaning</a:t>
            </a:r>
            <a:endParaRPr sz="2400" b="0" i="0" u="none" strike="noStrike" cap="none" dirty="0">
              <a:solidFill>
                <a:srgbClr val="990000"/>
              </a:solidFill>
              <a:latin typeface="Arial"/>
              <a:ea typeface="Arial"/>
              <a:cs typeface="Arial"/>
              <a:sym typeface="Arial"/>
            </a:endParaRPr>
          </a:p>
        </p:txBody>
      </p:sp>
      <p:pic>
        <p:nvPicPr>
          <p:cNvPr id="4" name="Picture 4" descr="Image result for measure phase in six sigma">
            <a:extLst>
              <a:ext uri="{FF2B5EF4-FFF2-40B4-BE49-F238E27FC236}">
                <a16:creationId xmlns:a16="http://schemas.microsoft.com/office/drawing/2014/main" id="{454B0F55-E6F3-48F3-B8B4-C241C1A85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73" y="85061"/>
            <a:ext cx="892289" cy="1201403"/>
          </a:xfrm>
          <a:prstGeom prst="rect">
            <a:avLst/>
          </a:prstGeom>
          <a:noFill/>
          <a:extLst>
            <a:ext uri="{909E8E84-426E-40DD-AFC4-6F175D3DCCD1}">
              <a14:hiddenFill xmlns:a14="http://schemas.microsoft.com/office/drawing/2010/main">
                <a:solidFill>
                  <a:srgbClr val="FFFFFF"/>
                </a:solidFill>
              </a14:hiddenFill>
            </a:ext>
          </a:extLst>
        </p:spPr>
      </p:pic>
      <p:sp>
        <p:nvSpPr>
          <p:cNvPr id="6" name="Shape 44">
            <a:extLst>
              <a:ext uri="{FF2B5EF4-FFF2-40B4-BE49-F238E27FC236}">
                <a16:creationId xmlns:a16="http://schemas.microsoft.com/office/drawing/2014/main" id="{E564BA0C-A72D-46B7-B2B9-43C36D4AAF1E}"/>
              </a:ext>
            </a:extLst>
          </p:cNvPr>
          <p:cNvSpPr txBox="1"/>
          <p:nvPr/>
        </p:nvSpPr>
        <p:spPr>
          <a:xfrm>
            <a:off x="1008280" y="855202"/>
            <a:ext cx="7228408" cy="3482882"/>
          </a:xfrm>
          <a:prstGeom prst="rect">
            <a:avLst/>
          </a:prstGeom>
          <a:noFill/>
          <a:ln>
            <a:noFill/>
          </a:ln>
        </p:spPr>
        <p:txBody>
          <a:bodyPr spcFirstLastPara="1" wrap="square" lIns="91425" tIns="45700" rIns="91425" bIns="45700" anchor="t" anchorCtr="0">
            <a:noAutofit/>
          </a:bodyPr>
          <a:lstStyle/>
          <a:p>
            <a:pPr lvl="0">
              <a:buSzPts val="1800"/>
            </a:pPr>
            <a:endParaRPr lang="en-US" sz="1800" dirty="0">
              <a:latin typeface="Calibri" panose="020F0502020204030204" pitchFamily="34" charset="0"/>
              <a:ea typeface="Calibri"/>
              <a:cs typeface="Calibri" panose="020F0502020204030204" pitchFamily="34" charset="0"/>
              <a:sym typeface="Calibri"/>
            </a:endParaRPr>
          </a:p>
          <a:p>
            <a:pPr marL="285750" indent="-285750"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Perform data cleaning to eliminate the attributes which do not contribute to the prediction analysis (Ex: Post Transplantation features, State of Residency, Education level of recipients)</a:t>
            </a:r>
          </a:p>
          <a:p>
            <a:pPr fontAlgn="base"/>
            <a:endParaRPr lang="en-US" sz="18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Elimination of records where the age of recipient is below 18 years since this projects aims at dealing only with MELD score</a:t>
            </a:r>
          </a:p>
          <a:p>
            <a:pPr fontAlgn="base"/>
            <a:endParaRPr lang="en-US" sz="18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Elimination of records where PTIME &gt; GTIME marking the outliers or the noisy data</a:t>
            </a:r>
          </a:p>
          <a:p>
            <a:pPr marL="0" marR="0" lvl="0" indent="0" algn="l" rtl="0">
              <a:lnSpc>
                <a:spcPct val="100000"/>
              </a:lnSpc>
              <a:spcBef>
                <a:spcPts val="0"/>
              </a:spcBef>
              <a:spcAft>
                <a:spcPts val="0"/>
              </a:spcAft>
              <a:buClr>
                <a:srgbClr val="000000"/>
              </a:buClr>
              <a:buSzPts val="1400"/>
              <a:buFont typeface="Arial"/>
              <a:buNone/>
            </a:pPr>
            <a:br>
              <a:rPr lang="en" sz="1800" b="0" i="0" u="none" strike="noStrike" cap="none" dirty="0">
                <a:solidFill>
                  <a:srgbClr val="000000"/>
                </a:solidFill>
                <a:latin typeface="Calibri" panose="020F0502020204030204" pitchFamily="34" charset="0"/>
                <a:cs typeface="Calibri" panose="020F0502020204030204" pitchFamily="34" charset="0"/>
                <a:sym typeface="Arial"/>
              </a:rPr>
            </a:br>
            <a:br>
              <a:rPr lang="en" sz="1800" b="0" i="0" u="none" strike="noStrike" cap="none" dirty="0">
                <a:solidFill>
                  <a:srgbClr val="000000"/>
                </a:solidFill>
                <a:latin typeface="Calibri" panose="020F0502020204030204" pitchFamily="34" charset="0"/>
                <a:cs typeface="Calibri" panose="020F0502020204030204" pitchFamily="34" charset="0"/>
                <a:sym typeface="Arial"/>
              </a:rPr>
            </a:br>
            <a:endParaRPr sz="1800" b="0" i="0" u="none" strike="noStrike" cap="none" dirty="0">
              <a:solidFill>
                <a:srgbClr val="000000"/>
              </a:solidFill>
              <a:latin typeface="Calibri" panose="020F0502020204030204" pitchFamily="34" charset="0"/>
              <a:cs typeface="Calibri" panose="020F0502020204030204" pitchFamily="34" charset="0"/>
              <a:sym typeface="Arial"/>
            </a:endParaRPr>
          </a:p>
        </p:txBody>
      </p:sp>
      <p:sp>
        <p:nvSpPr>
          <p:cNvPr id="5" name="Slide Number Placeholder 1">
            <a:extLst>
              <a:ext uri="{FF2B5EF4-FFF2-40B4-BE49-F238E27FC236}">
                <a16:creationId xmlns:a16="http://schemas.microsoft.com/office/drawing/2014/main" id="{27F061A2-E1CC-4524-B978-0F2587017012}"/>
              </a:ext>
            </a:extLst>
          </p:cNvPr>
          <p:cNvSpPr txBox="1">
            <a:spLocks/>
          </p:cNvSpPr>
          <p:nvPr/>
        </p:nvSpPr>
        <p:spPr>
          <a:xfrm>
            <a:off x="8565501" y="4598626"/>
            <a:ext cx="316229" cy="3277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bg1"/>
                </a:solidFill>
              </a:rPr>
              <a:t>7</a:t>
            </a:r>
          </a:p>
        </p:txBody>
      </p:sp>
    </p:spTree>
    <p:extLst>
      <p:ext uri="{BB962C8B-B14F-4D97-AF65-F5344CB8AC3E}">
        <p14:creationId xmlns:p14="http://schemas.microsoft.com/office/powerpoint/2010/main" val="20051348"/>
      </p:ext>
    </p:extLst>
  </p:cSld>
  <p:clrMapOvr>
    <a:masterClrMapping/>
  </p:clrMapOvr>
  <p:transition spd="slow">
    <p:fade/>
  </p:transition>
</p:sld>
</file>

<file path=ppt/theme/theme1.xml><?xml version="1.0" encoding="utf-8"?>
<a:theme xmlns:a="http://schemas.openxmlformats.org/drawingml/2006/main" name="Office Theme">
  <a:themeElements>
    <a:clrScheme name="Custom 28">
      <a:dk1>
        <a:srgbClr val="990000"/>
      </a:dk1>
      <a:lt1>
        <a:srgbClr val="FFCC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23">
      <a:dk1>
        <a:srgbClr val="99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971</TotalTime>
  <Words>1816</Words>
  <Application>Microsoft Office PowerPoint</Application>
  <PresentationFormat>On-screen Show (16:9)</PresentationFormat>
  <Paragraphs>344</Paragraphs>
  <Slides>51</Slides>
  <Notes>29</Notes>
  <HiddenSlides>7</HiddenSlides>
  <MMClips>0</MMClips>
  <ScaleCrop>false</ScaleCrop>
  <HeadingPairs>
    <vt:vector size="8" baseType="variant">
      <vt:variant>
        <vt:lpstr>Fonts Used</vt:lpstr>
      </vt:variant>
      <vt:variant>
        <vt:i4>3</vt:i4>
      </vt:variant>
      <vt:variant>
        <vt:lpstr>Theme</vt:lpstr>
      </vt:variant>
      <vt:variant>
        <vt:i4>2</vt:i4>
      </vt:variant>
      <vt:variant>
        <vt:lpstr>Embedded OLE Servers</vt:lpstr>
      </vt:variant>
      <vt:variant>
        <vt:i4>1</vt:i4>
      </vt:variant>
      <vt:variant>
        <vt:lpstr>Slide Titles</vt:lpstr>
      </vt:variant>
      <vt:variant>
        <vt:i4>51</vt:i4>
      </vt:variant>
    </vt:vector>
  </HeadingPairs>
  <TitlesOfParts>
    <vt:vector size="57" baseType="lpstr">
      <vt:lpstr>Arial</vt:lpstr>
      <vt:lpstr>Calibri</vt:lpstr>
      <vt:lpstr>Times New Roman</vt:lpstr>
      <vt:lpstr>Office Theme</vt:lpstr>
      <vt:lpstr>Office Theme</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Analysis</vt:lpstr>
      <vt:lpstr>Data Analysis</vt:lpstr>
      <vt:lpstr>Data Analysis</vt:lpstr>
      <vt:lpstr>Data Analysis</vt:lpstr>
      <vt:lpstr>PowerPoint Presentation</vt:lpstr>
      <vt:lpstr>PowerPoint Presentation</vt:lpstr>
      <vt:lpstr>PowerPoint Presentation</vt:lpstr>
      <vt:lpstr>Part 3: Matching</vt:lpstr>
      <vt:lpstr>PowerPoint Presentation</vt:lpstr>
      <vt:lpstr>PowerPoint Presentation</vt:lpstr>
      <vt:lpstr>PowerPoint Presentation</vt:lpstr>
      <vt:lpstr>Part 4: Survival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5: User Interface</vt:lpstr>
      <vt:lpstr>PowerPoint Presentation</vt:lpstr>
      <vt:lpstr>PowerPoint Presentation</vt:lpstr>
      <vt:lpstr>PowerPoint Presentation</vt:lpstr>
      <vt:lpstr>PowerPoint Presentation</vt:lpstr>
      <vt:lpstr>PowerPoint Presentation</vt:lpstr>
      <vt:lpstr>PowerPoint Presentation</vt:lpstr>
      <vt:lpstr>Test Scenario</vt:lpstr>
      <vt:lpstr>Mistake Proofing</vt:lpstr>
      <vt:lpstr>Mistake Proofing</vt:lpstr>
      <vt:lpstr>Project Close-out</vt:lpstr>
      <vt:lpstr>          DEMO</vt:lpstr>
      <vt:lpstr>Key Learnings</vt:lpstr>
      <vt:lpstr>Future Work</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rasika guru</cp:lastModifiedBy>
  <cp:revision>221</cp:revision>
  <dcterms:modified xsi:type="dcterms:W3CDTF">2018-05-03T18:19:59Z</dcterms:modified>
</cp:coreProperties>
</file>